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143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Image"/>
          <p:cNvSpPr/>
          <p:nvPr>
            <p:ph type="pic" sz="half" idx="13"/>
          </p:nvPr>
        </p:nvSpPr>
        <p:spPr>
          <a:xfrm>
            <a:off x="10730571" y="-127694"/>
            <a:ext cx="12072938" cy="70928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0" name="Image"/>
          <p:cNvSpPr/>
          <p:nvPr>
            <p:ph type="pic" sz="half" idx="14"/>
          </p:nvPr>
        </p:nvSpPr>
        <p:spPr>
          <a:xfrm>
            <a:off x="11371196" y="6554390"/>
            <a:ext cx="10785607" cy="73402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Image"/>
          <p:cNvSpPr/>
          <p:nvPr>
            <p:ph type="pic" idx="15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allout"/>
          <p:cNvSpPr/>
          <p:nvPr/>
        </p:nvSpPr>
        <p:spPr>
          <a:xfrm>
            <a:off x="3708796" y="3321843"/>
            <a:ext cx="16966408" cy="7353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3" y="0"/>
                </a:moveTo>
                <a:cubicBezTo>
                  <a:pt x="100" y="0"/>
                  <a:pt x="0" y="230"/>
                  <a:pt x="0" y="515"/>
                </a:cubicBezTo>
                <a:lnTo>
                  <a:pt x="0" y="18790"/>
                </a:lnTo>
                <a:cubicBezTo>
                  <a:pt x="0" y="19075"/>
                  <a:pt x="100" y="19306"/>
                  <a:pt x="223" y="19306"/>
                </a:cubicBezTo>
                <a:lnTo>
                  <a:pt x="17228" y="19306"/>
                </a:lnTo>
                <a:lnTo>
                  <a:pt x="17850" y="21600"/>
                </a:lnTo>
                <a:lnTo>
                  <a:pt x="18471" y="19306"/>
                </a:lnTo>
                <a:lnTo>
                  <a:pt x="21377" y="19306"/>
                </a:lnTo>
                <a:cubicBezTo>
                  <a:pt x="21500" y="19306"/>
                  <a:pt x="21600" y="19075"/>
                  <a:pt x="21600" y="18790"/>
                </a:cubicBezTo>
                <a:lnTo>
                  <a:pt x="21600" y="515"/>
                </a:lnTo>
                <a:cubicBezTo>
                  <a:pt x="21600" y="230"/>
                  <a:pt x="21500" y="0"/>
                  <a:pt x="21377" y="0"/>
                </a:cubicBezTo>
                <a:lnTo>
                  <a:pt x="22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0" name="Type a quote here."/>
          <p:cNvSpPr txBox="1"/>
          <p:nvPr>
            <p:ph type="body" sz="quarter" idx="13"/>
          </p:nvPr>
        </p:nvSpPr>
        <p:spPr>
          <a:xfrm>
            <a:off x="4298156" y="4089796"/>
            <a:ext cx="15787688" cy="182165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2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1" name="Johnny Appleseed"/>
          <p:cNvSpPr txBox="1"/>
          <p:nvPr>
            <p:ph type="body" sz="quarter" idx="14"/>
          </p:nvPr>
        </p:nvSpPr>
        <p:spPr>
          <a:xfrm>
            <a:off x="3619500" y="10953750"/>
            <a:ext cx="17145000" cy="1219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4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2" name="Text"/>
          <p:cNvSpPr txBox="1"/>
          <p:nvPr>
            <p:ph type="body" sz="quarter" idx="15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ype a quote here."/>
          <p:cNvSpPr txBox="1"/>
          <p:nvPr>
            <p:ph type="body" sz="quarter" idx="13"/>
          </p:nvPr>
        </p:nvSpPr>
        <p:spPr>
          <a:xfrm>
            <a:off x="11334750" y="3714750"/>
            <a:ext cx="9429750" cy="35182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2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1" name="Image"/>
          <p:cNvSpPr/>
          <p:nvPr>
            <p:ph type="pic" idx="14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Johnny Appleseed"/>
          <p:cNvSpPr txBox="1"/>
          <p:nvPr>
            <p:ph type="body" sz="quarter" idx="15"/>
          </p:nvPr>
        </p:nvSpPr>
        <p:spPr>
          <a:xfrm>
            <a:off x="11334750" y="10951369"/>
            <a:ext cx="9429750" cy="1219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2937">
              <a:spcBef>
                <a:spcPts val="0"/>
              </a:spcBef>
              <a:buClrTx/>
              <a:buSzTx/>
              <a:buFontTx/>
              <a:buNone/>
              <a:defRPr sz="84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age"/>
          <p:cNvSpPr/>
          <p:nvPr>
            <p:ph type="pic" idx="13"/>
          </p:nvPr>
        </p:nvSpPr>
        <p:spPr>
          <a:xfrm>
            <a:off x="1762125" y="-17860"/>
            <a:ext cx="20833095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1762125" y="-17860"/>
            <a:ext cx="20833095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0177109" y="589359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3619500" y="5679281"/>
            <a:ext cx="17145000" cy="635793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 flipV="1">
            <a:off x="11334750" y="8635798"/>
            <a:ext cx="9429750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Image"/>
          <p:cNvSpPr/>
          <p:nvPr>
            <p:ph type="pic" idx="13"/>
          </p:nvPr>
        </p:nvSpPr>
        <p:spPr>
          <a:xfrm>
            <a:off x="1619250" y="-17860"/>
            <a:ext cx="12460638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11334750" y="9036843"/>
            <a:ext cx="942975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11334750" y="6000750"/>
            <a:ext cx="942975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0" name="Image"/>
          <p:cNvSpPr/>
          <p:nvPr>
            <p:ph type="pic" sz="half" idx="14"/>
          </p:nvPr>
        </p:nvSpPr>
        <p:spPr>
          <a:xfrm>
            <a:off x="12421187" y="1714500"/>
            <a:ext cx="10470173" cy="115550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Title Text"/>
          <p:cNvSpPr txBox="1"/>
          <p:nvPr>
            <p:ph type="title"/>
          </p:nvPr>
        </p:nvSpPr>
        <p:spPr>
          <a:xfrm>
            <a:off x="3619500" y="2160984"/>
            <a:ext cx="8858250" cy="101798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619500" y="3857625"/>
            <a:ext cx="8858250" cy="8590360"/>
          </a:xfrm>
          <a:prstGeom prst="rect">
            <a:avLst/>
          </a:prstGeom>
        </p:spPr>
        <p:txBody>
          <a:bodyPr/>
          <a:lstStyle>
            <a:lvl1pPr marL="603250" indent="-603250">
              <a:buClr>
                <a:schemeClr val="accent1"/>
              </a:buClr>
              <a:buChar char="▸"/>
              <a:defRPr sz="3800"/>
            </a:lvl1pPr>
            <a:lvl2pPr marL="1047750" indent="-603250">
              <a:buClr>
                <a:schemeClr val="accent1"/>
              </a:buClr>
              <a:buChar char="▸"/>
              <a:defRPr sz="3800"/>
            </a:lvl2pPr>
            <a:lvl3pPr marL="1492250" indent="-603250">
              <a:buClr>
                <a:schemeClr val="accent1"/>
              </a:buClr>
              <a:buChar char="▸"/>
              <a:defRPr sz="3800"/>
            </a:lvl3pPr>
            <a:lvl4pPr marL="1936750" indent="-603250">
              <a:buClr>
                <a:schemeClr val="accent1"/>
              </a:buClr>
              <a:buChar char="▸"/>
              <a:defRPr sz="3800"/>
            </a:lvl4pPr>
            <a:lvl5pPr marL="2381250" indent="-603250">
              <a:buClr>
                <a:schemeClr val="accent1"/>
              </a:buClr>
              <a:buChar char="▸"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3619500" y="3857625"/>
            <a:ext cx="17145000" cy="8590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01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045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490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934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379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823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268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7128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157382" marR="0" indent="-601382" algn="l" defTabSz="821531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Relationship Id="rId29" Type="http://schemas.openxmlformats.org/officeDocument/2006/relationships/image" Target="../media/image68.png"/><Relationship Id="rId30" Type="http://schemas.openxmlformats.org/officeDocument/2006/relationships/image" Target="../media/image69.png"/><Relationship Id="rId31" Type="http://schemas.openxmlformats.org/officeDocument/2006/relationships/image" Target="../media/image70.png"/><Relationship Id="rId32" Type="http://schemas.openxmlformats.org/officeDocument/2006/relationships/image" Target="../media/image7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7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3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Relationship Id="rId3" Type="http://schemas.openxmlformats.org/officeDocument/2006/relationships/image" Target="../media/image8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Relationship Id="rId3" Type="http://schemas.openxmlformats.org/officeDocument/2006/relationships/image" Target="../media/image8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Relationship Id="rId3" Type="http://schemas.openxmlformats.org/officeDocument/2006/relationships/image" Target="../media/image8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Relationship Id="rId3" Type="http://schemas.openxmlformats.org/officeDocument/2006/relationships/image" Target="../media/image8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png"/><Relationship Id="rId3" Type="http://schemas.openxmlformats.org/officeDocument/2006/relationships/image" Target="../media/image8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Relationship Id="rId3" Type="http://schemas.openxmlformats.org/officeDocument/2006/relationships/image" Target="../media/image8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Relationship Id="rId3" Type="http://schemas.openxmlformats.org/officeDocument/2006/relationships/image" Target="../media/image8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Relationship Id="rId3" Type="http://schemas.openxmlformats.org/officeDocument/2006/relationships/image" Target="../media/image8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7.png"/><Relationship Id="rId3" Type="http://schemas.openxmlformats.org/officeDocument/2006/relationships/image" Target="../media/image8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8.png"/><Relationship Id="rId3" Type="http://schemas.openxmlformats.org/officeDocument/2006/relationships/image" Target="../media/image8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8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1.png"/><Relationship Id="rId3" Type="http://schemas.openxmlformats.org/officeDocument/2006/relationships/image" Target="../media/image8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Relationship Id="rId3" Type="http://schemas.openxmlformats.org/officeDocument/2006/relationships/image" Target="../media/image8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Relationship Id="rId3" Type="http://schemas.openxmlformats.org/officeDocument/2006/relationships/image" Target="../media/image8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Relationship Id="rId3" Type="http://schemas.openxmlformats.org/officeDocument/2006/relationships/image" Target="../media/image8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5.png"/><Relationship Id="rId3" Type="http://schemas.openxmlformats.org/officeDocument/2006/relationships/image" Target="../media/image8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10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0.png"/><Relationship Id="rId3" Type="http://schemas.openxmlformats.org/officeDocument/2006/relationships/image" Target="../media/image3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3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3.png"/><Relationship Id="rId3" Type="http://schemas.openxmlformats.org/officeDocument/2006/relationships/image" Target="../media/image3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7.png"/><Relationship Id="rId3" Type="http://schemas.openxmlformats.org/officeDocument/2006/relationships/image" Target="../media/image1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1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14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8.png"/><Relationship Id="rId3" Type="http://schemas.openxmlformats.org/officeDocument/2006/relationships/image" Target="../media/image12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8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1.png"/><Relationship Id="rId3" Type="http://schemas.openxmlformats.org/officeDocument/2006/relationships/image" Target="../media/image8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134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13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06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88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5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57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4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2.jpe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1.png"/><Relationship Id="rId3" Type="http://schemas.openxmlformats.org/officeDocument/2006/relationships/image" Target="../media/image6.png"/><Relationship Id="rId4" Type="http://schemas.openxmlformats.org/officeDocument/2006/relationships/image" Target="../media/image156.png"/><Relationship Id="rId5" Type="http://schemas.openxmlformats.org/officeDocument/2006/relationships/image" Target="../media/image3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way to"/>
          <p:cNvSpPr txBox="1"/>
          <p:nvPr>
            <p:ph type="title"/>
          </p:nvPr>
        </p:nvSpPr>
        <p:spPr>
          <a:xfrm>
            <a:off x="6877630" y="4049797"/>
            <a:ext cx="10628741" cy="3228128"/>
          </a:xfrm>
          <a:prstGeom prst="rect">
            <a:avLst/>
          </a:prstGeom>
        </p:spPr>
        <p:txBody>
          <a:bodyPr/>
          <a:lstStyle>
            <a:lvl1pPr algn="ctr">
              <a:defRPr sz="19000">
                <a:solidFill>
                  <a:srgbClr val="65BFFF"/>
                </a:solidFill>
              </a:defRPr>
            </a:lvl1pPr>
          </a:lstStyle>
          <a:p>
            <a:pPr/>
            <a:r>
              <a:t>The way to</a:t>
            </a:r>
          </a:p>
        </p:txBody>
      </p:sp>
      <p:pic>
        <p:nvPicPr>
          <p:cNvPr id="165" name="Go-Logo_Aqua.png" descr="Go-Logo_Aqu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3869" y="4772226"/>
            <a:ext cx="7640261" cy="6748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crazy_eyes.png" descr="crazy_ey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309" y="9769559"/>
            <a:ext cx="4028518" cy="43136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9" name="Group"/>
          <p:cNvGrpSpPr/>
          <p:nvPr/>
        </p:nvGrpSpPr>
        <p:grpSpPr>
          <a:xfrm>
            <a:off x="1421155" y="4798642"/>
            <a:ext cx="7318333" cy="2614602"/>
            <a:chOff x="0" y="0"/>
            <a:chExt cx="7318332" cy="2614601"/>
          </a:xfrm>
        </p:grpSpPr>
        <p:sp>
          <p:nvSpPr>
            <p:cNvPr id="287" name="Rectangle"/>
            <p:cNvSpPr/>
            <p:nvPr/>
          </p:nvSpPr>
          <p:spPr>
            <a:xfrm>
              <a:off x="0" y="0"/>
              <a:ext cx="7318333" cy="2614602"/>
            </a:xfrm>
            <a:prstGeom prst="rect">
              <a:avLst/>
            </a:prstGeom>
            <a:solidFill>
              <a:srgbClr val="29B6F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88" name="simplicity"/>
            <p:cNvSpPr txBox="1"/>
            <p:nvPr/>
          </p:nvSpPr>
          <p:spPr>
            <a:xfrm>
              <a:off x="950295" y="465671"/>
              <a:ext cx="5417742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b="1" sz="77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simplicity</a:t>
              </a:r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8713605" y="7406453"/>
            <a:ext cx="7133914" cy="2614602"/>
            <a:chOff x="0" y="0"/>
            <a:chExt cx="7133913" cy="2614601"/>
          </a:xfrm>
        </p:grpSpPr>
        <p:sp>
          <p:nvSpPr>
            <p:cNvPr id="290" name="Rectangle"/>
            <p:cNvSpPr/>
            <p:nvPr/>
          </p:nvSpPr>
          <p:spPr>
            <a:xfrm>
              <a:off x="0" y="0"/>
              <a:ext cx="7133914" cy="2614602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91" name="readability"/>
            <p:cNvSpPr txBox="1"/>
            <p:nvPr/>
          </p:nvSpPr>
          <p:spPr>
            <a:xfrm>
              <a:off x="858086" y="465671"/>
              <a:ext cx="5417742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b="1" sz="77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readability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5828931" y="9999608"/>
            <a:ext cx="7133914" cy="2614602"/>
            <a:chOff x="0" y="0"/>
            <a:chExt cx="7133913" cy="2614601"/>
          </a:xfrm>
        </p:grpSpPr>
        <p:sp>
          <p:nvSpPr>
            <p:cNvPr id="293" name="Rectangle"/>
            <p:cNvSpPr/>
            <p:nvPr/>
          </p:nvSpPr>
          <p:spPr>
            <a:xfrm>
              <a:off x="0" y="0"/>
              <a:ext cx="7133914" cy="2614602"/>
            </a:xfrm>
            <a:prstGeom prst="rect">
              <a:avLst/>
            </a:prstGeom>
            <a:solidFill>
              <a:srgbClr val="673AB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196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94" name="productivity"/>
            <p:cNvSpPr txBox="1"/>
            <p:nvPr/>
          </p:nvSpPr>
          <p:spPr>
            <a:xfrm>
              <a:off x="415204" y="465671"/>
              <a:ext cx="6303507" cy="168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b="1" sz="77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productivity</a:t>
              </a:r>
            </a:p>
          </p:txBody>
        </p:sp>
      </p:grpSp>
      <p:sp>
        <p:nvSpPr>
          <p:cNvPr id="296" name="Why the f go?"/>
          <p:cNvSpPr txBox="1"/>
          <p:nvPr>
            <p:ph type="title"/>
          </p:nvPr>
        </p:nvSpPr>
        <p:spPr>
          <a:xfrm>
            <a:off x="4350601" y="1143000"/>
            <a:ext cx="1568279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Why the f go?</a:t>
            </a:r>
          </a:p>
        </p:txBody>
      </p:sp>
      <p:pic>
        <p:nvPicPr>
          <p:cNvPr id="297" name="bar-chart.png" descr="bar-chart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0867334" y="3433852"/>
            <a:ext cx="2043658" cy="2043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9" grpId="1"/>
      <p:bldP build="whole" bldLvl="1" animBg="1" rev="0" advAuto="0" spid="292" grpId="2"/>
      <p:bldP build="whole" bldLvl="1" animBg="1" rev="0" advAuto="0" spid="295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LET’S GO"/>
          <p:cNvSpPr txBox="1"/>
          <p:nvPr/>
        </p:nvSpPr>
        <p:spPr>
          <a:xfrm>
            <a:off x="7872424" y="5459412"/>
            <a:ext cx="8639151" cy="279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sz="15300">
                <a:solidFill>
                  <a:srgbClr val="00B0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LET’S</a:t>
            </a:r>
            <a:r>
              <a:t> 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Hello world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Hello world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2143" y="2928763"/>
            <a:ext cx="13709747" cy="1039713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6011799" y="2947688"/>
            <a:ext cx="2580760" cy="467496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4" name="Rectangle"/>
          <p:cNvSpPr/>
          <p:nvPr/>
        </p:nvSpPr>
        <p:spPr>
          <a:xfrm>
            <a:off x="6052071" y="5293171"/>
            <a:ext cx="4797456" cy="2236002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5" name="Rectangle"/>
          <p:cNvSpPr/>
          <p:nvPr/>
        </p:nvSpPr>
        <p:spPr>
          <a:xfrm>
            <a:off x="6052861" y="9249139"/>
            <a:ext cx="3582116" cy="173344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6" name="Rectangle"/>
          <p:cNvSpPr/>
          <p:nvPr/>
        </p:nvSpPr>
        <p:spPr>
          <a:xfrm>
            <a:off x="6052071" y="4018653"/>
            <a:ext cx="2500216" cy="56545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7" name="Rectangle"/>
          <p:cNvSpPr/>
          <p:nvPr/>
        </p:nvSpPr>
        <p:spPr>
          <a:xfrm>
            <a:off x="6053114" y="8140250"/>
            <a:ext cx="3324310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8" name="Rectangle"/>
          <p:cNvSpPr/>
          <p:nvPr/>
        </p:nvSpPr>
        <p:spPr>
          <a:xfrm>
            <a:off x="6811216" y="12201811"/>
            <a:ext cx="8161760" cy="581867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311" name="Group"/>
          <p:cNvGrpSpPr/>
          <p:nvPr/>
        </p:nvGrpSpPr>
        <p:grpSpPr>
          <a:xfrm>
            <a:off x="4778663" y="2303036"/>
            <a:ext cx="2725617" cy="1270001"/>
            <a:chOff x="0" y="312737"/>
            <a:chExt cx="2725615" cy="1270000"/>
          </a:xfrm>
        </p:grpSpPr>
        <p:sp>
          <p:nvSpPr>
            <p:cNvPr id="309" name="hello-world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hello-world.go</a:t>
              </a:r>
            </a:p>
          </p:txBody>
        </p:sp>
        <p:sp>
          <p:nvSpPr>
            <p:cNvPr id="310" name="Rectangle"/>
            <p:cNvSpPr/>
            <p:nvPr/>
          </p:nvSpPr>
          <p:spPr>
            <a:xfrm>
              <a:off x="80498" y="569573"/>
              <a:ext cx="264511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7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7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" grpId="1"/>
      <p:bldP build="whole" bldLvl="1" animBg="1" rev="0" advAuto="0" spid="302" grpId="2"/>
      <p:bldP build="whole" bldLvl="1" animBg="1" rev="0" advAuto="0" spid="305" grpId="7"/>
      <p:bldP build="whole" bldLvl="1" animBg="1" rev="0" advAuto="0" spid="306" grpId="4"/>
      <p:bldP build="whole" bldLvl="1" animBg="1" rev="0" advAuto="0" spid="308" grpId="8"/>
      <p:bldP build="whole" bldLvl="1" animBg="1" rev="0" advAuto="0" spid="303" grpId="3"/>
      <p:bldP build="whole" bldLvl="1" animBg="1" rev="0" advAuto="0" spid="307" grpId="6"/>
      <p:bldP build="whole" bldLvl="1" animBg="1" rev="0" advAuto="0" spid="304" grpId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Basic concept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Basic concepts</a:t>
            </a:r>
          </a:p>
        </p:txBody>
      </p:sp>
      <p:grpSp>
        <p:nvGrpSpPr>
          <p:cNvPr id="319" name="Group"/>
          <p:cNvGrpSpPr/>
          <p:nvPr/>
        </p:nvGrpSpPr>
        <p:grpSpPr>
          <a:xfrm>
            <a:off x="928871" y="5925511"/>
            <a:ext cx="3241679" cy="4735178"/>
            <a:chOff x="0" y="0"/>
            <a:chExt cx="3241677" cy="4735177"/>
          </a:xfrm>
        </p:grpSpPr>
        <p:grpSp>
          <p:nvGrpSpPr>
            <p:cNvPr id="317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314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315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316" name="blocks.png" descr="blocks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53754" y="953755"/>
                <a:ext cx="1334169" cy="13341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8" name="Type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Types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10112101" y="5925511"/>
            <a:ext cx="3410555" cy="4735178"/>
            <a:chOff x="0" y="0"/>
            <a:chExt cx="3410554" cy="4735177"/>
          </a:xfrm>
        </p:grpSpPr>
        <p:sp>
          <p:nvSpPr>
            <p:cNvPr id="320" name="Pointers"/>
            <p:cNvSpPr txBox="1"/>
            <p:nvPr/>
          </p:nvSpPr>
          <p:spPr>
            <a:xfrm>
              <a:off x="0" y="3414815"/>
              <a:ext cx="3410555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Pointers</a:t>
              </a:r>
            </a:p>
          </p:txBody>
        </p:sp>
        <p:grpSp>
          <p:nvGrpSpPr>
            <p:cNvPr id="324" name="Group"/>
            <p:cNvGrpSpPr/>
            <p:nvPr/>
          </p:nvGrpSpPr>
          <p:grpSpPr>
            <a:xfrm>
              <a:off x="84438" y="0"/>
              <a:ext cx="3241679" cy="3241678"/>
              <a:chOff x="0" y="0"/>
              <a:chExt cx="3241677" cy="3241677"/>
            </a:xfrm>
          </p:grpSpPr>
          <p:sp>
            <p:nvSpPr>
              <p:cNvPr id="321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322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323" name="3d.png" descr="3d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37862" y="637862"/>
                <a:ext cx="1965954" cy="1965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31" name="Group"/>
          <p:cNvGrpSpPr/>
          <p:nvPr/>
        </p:nvGrpSpPr>
        <p:grpSpPr>
          <a:xfrm>
            <a:off x="5238654" y="5925511"/>
            <a:ext cx="3889781" cy="4735178"/>
            <a:chOff x="0" y="0"/>
            <a:chExt cx="3889780" cy="4735177"/>
          </a:xfrm>
        </p:grpSpPr>
        <p:sp>
          <p:nvSpPr>
            <p:cNvPr id="326" name="Functions"/>
            <p:cNvSpPr txBox="1"/>
            <p:nvPr/>
          </p:nvSpPr>
          <p:spPr>
            <a:xfrm>
              <a:off x="0" y="3414815"/>
              <a:ext cx="3889781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Functions</a:t>
              </a:r>
            </a:p>
          </p:txBody>
        </p:sp>
        <p:grpSp>
          <p:nvGrpSpPr>
            <p:cNvPr id="330" name="Group"/>
            <p:cNvGrpSpPr/>
            <p:nvPr/>
          </p:nvGrpSpPr>
          <p:grpSpPr>
            <a:xfrm>
              <a:off x="324051" y="0"/>
              <a:ext cx="3241679" cy="3241678"/>
              <a:chOff x="0" y="0"/>
              <a:chExt cx="3241677" cy="3241677"/>
            </a:xfrm>
          </p:grpSpPr>
          <p:sp>
            <p:nvSpPr>
              <p:cNvPr id="327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328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329" name="function (2).png" descr="function (2)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883708" y="883708"/>
                <a:ext cx="1474262" cy="14742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37" name="Group"/>
          <p:cNvGrpSpPr/>
          <p:nvPr/>
        </p:nvGrpSpPr>
        <p:grpSpPr>
          <a:xfrm>
            <a:off x="14409808" y="5925511"/>
            <a:ext cx="4082811" cy="4735178"/>
            <a:chOff x="0" y="0"/>
            <a:chExt cx="4082810" cy="4735177"/>
          </a:xfrm>
        </p:grpSpPr>
        <p:sp>
          <p:nvSpPr>
            <p:cNvPr id="332" name="Interfaces"/>
            <p:cNvSpPr txBox="1"/>
            <p:nvPr/>
          </p:nvSpPr>
          <p:spPr>
            <a:xfrm>
              <a:off x="0" y="3414815"/>
              <a:ext cx="4082811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Interfaces</a:t>
              </a:r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420565" y="0"/>
              <a:ext cx="3241678" cy="3241678"/>
              <a:chOff x="0" y="0"/>
              <a:chExt cx="3241677" cy="3241677"/>
            </a:xfrm>
          </p:grpSpPr>
          <p:sp>
            <p:nvSpPr>
              <p:cNvPr id="333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334" name="Rounded Rectangle"/>
              <p:cNvSpPr/>
              <p:nvPr/>
            </p:nvSpPr>
            <p:spPr>
              <a:xfrm>
                <a:off x="375786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335" name="invisible-person-of-clothes.png" descr="invisible-person-of-clothe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06098" y="906098"/>
                <a:ext cx="1429482" cy="14294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43" name="Group"/>
          <p:cNvGrpSpPr/>
          <p:nvPr/>
        </p:nvGrpSpPr>
        <p:grpSpPr>
          <a:xfrm>
            <a:off x="18714966" y="5925511"/>
            <a:ext cx="4740163" cy="4735178"/>
            <a:chOff x="0" y="0"/>
            <a:chExt cx="4740162" cy="4735177"/>
          </a:xfrm>
        </p:grpSpPr>
        <p:sp>
          <p:nvSpPr>
            <p:cNvPr id="338" name="Concurrency"/>
            <p:cNvSpPr txBox="1"/>
            <p:nvPr/>
          </p:nvSpPr>
          <p:spPr>
            <a:xfrm>
              <a:off x="0" y="3414815"/>
              <a:ext cx="4740163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 defTabSz="796885">
                <a:spcBef>
                  <a:spcPts val="0"/>
                </a:spcBef>
                <a:defRPr b="1" sz="5917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Concurrency</a:t>
              </a:r>
            </a:p>
          </p:txBody>
        </p:sp>
        <p:grpSp>
          <p:nvGrpSpPr>
            <p:cNvPr id="342" name="Group"/>
            <p:cNvGrpSpPr/>
            <p:nvPr/>
          </p:nvGrpSpPr>
          <p:grpSpPr>
            <a:xfrm>
              <a:off x="749242" y="0"/>
              <a:ext cx="3241679" cy="3241678"/>
              <a:chOff x="0" y="0"/>
              <a:chExt cx="3241677" cy="3241677"/>
            </a:xfrm>
          </p:grpSpPr>
          <p:sp>
            <p:nvSpPr>
              <p:cNvPr id="339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340" name="Rounded Rectangle"/>
              <p:cNvSpPr/>
              <p:nvPr/>
            </p:nvSpPr>
            <p:spPr>
              <a:xfrm>
                <a:off x="375784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341" name="racing-flag (1).png" descr="racing-flag (1)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05802" y="905801"/>
                <a:ext cx="1430075" cy="14300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1" grpId="2"/>
      <p:bldP build="whole" bldLvl="1" animBg="1" rev="0" advAuto="0" spid="325" grpId="3"/>
      <p:bldP build="whole" bldLvl="1" animBg="1" rev="0" advAuto="0" spid="337" grpId="4"/>
      <p:bldP build="whole" bldLvl="1" animBg="1" rev="0" advAuto="0" spid="319" grpId="1"/>
      <p:bldP build="whole" bldLvl="1" animBg="1" rev="0" advAuto="0" spid="343" grpId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What is $gopath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What is $gopath</a:t>
            </a:r>
          </a:p>
        </p:txBody>
      </p:sp>
      <p:sp>
        <p:nvSpPr>
          <p:cNvPr id="346" name="Rectangle"/>
          <p:cNvSpPr/>
          <p:nvPr/>
        </p:nvSpPr>
        <p:spPr>
          <a:xfrm>
            <a:off x="412930" y="6485502"/>
            <a:ext cx="5364693" cy="1583196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349" name="Group"/>
          <p:cNvGrpSpPr/>
          <p:nvPr/>
        </p:nvGrpSpPr>
        <p:grpSpPr>
          <a:xfrm>
            <a:off x="9042755" y="3298054"/>
            <a:ext cx="2506286" cy="1227092"/>
            <a:chOff x="0" y="0"/>
            <a:chExt cx="2506285" cy="1227091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2506286" cy="1227092"/>
            </a:xfrm>
            <a:prstGeom prst="rect">
              <a:avLst/>
            </a:prstGeom>
            <a:solidFill>
              <a:srgbClr val="3F51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3F51B5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48" name="$GOPATH"/>
            <p:cNvSpPr txBox="1"/>
            <p:nvPr/>
          </p:nvSpPr>
          <p:spPr>
            <a:xfrm>
              <a:off x="278421" y="196629"/>
              <a:ext cx="1949444" cy="833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$GOPATH</a:t>
              </a:r>
            </a:p>
          </p:txBody>
        </p:sp>
      </p:grpSp>
      <p:grpSp>
        <p:nvGrpSpPr>
          <p:cNvPr id="352" name="Group"/>
          <p:cNvGrpSpPr/>
          <p:nvPr/>
        </p:nvGrpSpPr>
        <p:grpSpPr>
          <a:xfrm>
            <a:off x="6157046" y="5029638"/>
            <a:ext cx="2506286" cy="920468"/>
            <a:chOff x="0" y="0"/>
            <a:chExt cx="2506285" cy="920467"/>
          </a:xfrm>
        </p:grpSpPr>
        <p:sp>
          <p:nvSpPr>
            <p:cNvPr id="35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CFD8D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1" name="bin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bin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9042755" y="5029638"/>
            <a:ext cx="2506286" cy="920468"/>
            <a:chOff x="0" y="0"/>
            <a:chExt cx="2506285" cy="920467"/>
          </a:xfrm>
        </p:grpSpPr>
        <p:sp>
          <p:nvSpPr>
            <p:cNvPr id="353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607D8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4" name="src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src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2131664" y="5029638"/>
            <a:ext cx="2506286" cy="920468"/>
            <a:chOff x="0" y="0"/>
            <a:chExt cx="2506285" cy="920467"/>
          </a:xfrm>
        </p:grpSpPr>
        <p:sp>
          <p:nvSpPr>
            <p:cNvPr id="356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CFD8D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7" name="pkg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</a:t>
              </a:r>
            </a:p>
          </p:txBody>
        </p:sp>
      </p:grpSp>
      <p:grpSp>
        <p:nvGrpSpPr>
          <p:cNvPr id="361" name="Group"/>
          <p:cNvGrpSpPr/>
          <p:nvPr/>
        </p:nvGrpSpPr>
        <p:grpSpPr>
          <a:xfrm>
            <a:off x="14967165" y="6811111"/>
            <a:ext cx="2506287" cy="920468"/>
            <a:chOff x="0" y="0"/>
            <a:chExt cx="2506285" cy="920467"/>
          </a:xfrm>
        </p:grpSpPr>
        <p:sp>
          <p:nvSpPr>
            <p:cNvPr id="359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3747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60" name="mod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mod</a:t>
              </a:r>
            </a:p>
          </p:txBody>
        </p:sp>
      </p:grpSp>
      <p:grpSp>
        <p:nvGrpSpPr>
          <p:cNvPr id="364" name="Group"/>
          <p:cNvGrpSpPr/>
          <p:nvPr/>
        </p:nvGrpSpPr>
        <p:grpSpPr>
          <a:xfrm>
            <a:off x="20897351" y="6836511"/>
            <a:ext cx="2987381" cy="920468"/>
            <a:chOff x="0" y="0"/>
            <a:chExt cx="2987379" cy="920467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2987380" cy="920468"/>
            </a:xfrm>
            <a:prstGeom prst="rect">
              <a:avLst/>
            </a:prstGeom>
            <a:solidFill>
              <a:srgbClr val="90A4AE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63" name="darwin_amd64"/>
            <p:cNvSpPr txBox="1"/>
            <p:nvPr/>
          </p:nvSpPr>
          <p:spPr>
            <a:xfrm>
              <a:off x="131366" y="147496"/>
              <a:ext cx="272464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darwin_amd64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12202506" y="6811111"/>
            <a:ext cx="2506286" cy="920468"/>
            <a:chOff x="0" y="0"/>
            <a:chExt cx="2506285" cy="920467"/>
          </a:xfrm>
        </p:grpSpPr>
        <p:sp>
          <p:nvSpPr>
            <p:cNvPr id="36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3747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66" name="dep"/>
            <p:cNvSpPr txBox="1"/>
            <p:nvPr/>
          </p:nvSpPr>
          <p:spPr>
            <a:xfrm>
              <a:off x="783021" y="147496"/>
              <a:ext cx="94024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dep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651884" y="6836511"/>
            <a:ext cx="1559169" cy="920468"/>
            <a:chOff x="0" y="0"/>
            <a:chExt cx="1559168" cy="920467"/>
          </a:xfrm>
        </p:grpSpPr>
        <p:sp>
          <p:nvSpPr>
            <p:cNvPr id="368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69" name="bin1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bin1</a:t>
              </a:r>
            </a:p>
          </p:txBody>
        </p:sp>
      </p:grpSp>
      <p:grpSp>
        <p:nvGrpSpPr>
          <p:cNvPr id="373" name="Group"/>
          <p:cNvGrpSpPr/>
          <p:nvPr/>
        </p:nvGrpSpPr>
        <p:grpSpPr>
          <a:xfrm>
            <a:off x="6157045" y="6836511"/>
            <a:ext cx="2523144" cy="1730235"/>
            <a:chOff x="0" y="0"/>
            <a:chExt cx="2523142" cy="1730233"/>
          </a:xfrm>
        </p:grpSpPr>
        <p:sp>
          <p:nvSpPr>
            <p:cNvPr id="371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72" name="gitlab.com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gitlab.com</a:t>
              </a:r>
            </a:p>
          </p:txBody>
        </p:sp>
      </p:grpSp>
      <p:grpSp>
        <p:nvGrpSpPr>
          <p:cNvPr id="376" name="Group"/>
          <p:cNvGrpSpPr/>
          <p:nvPr/>
        </p:nvGrpSpPr>
        <p:grpSpPr>
          <a:xfrm>
            <a:off x="9042755" y="6836511"/>
            <a:ext cx="2523143" cy="1730235"/>
            <a:chOff x="0" y="0"/>
            <a:chExt cx="2523142" cy="1730233"/>
          </a:xfrm>
        </p:grpSpPr>
        <p:sp>
          <p:nvSpPr>
            <p:cNvPr id="374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75" name="github.com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github.com</a:t>
              </a:r>
            </a:p>
          </p:txBody>
        </p:sp>
      </p:grpSp>
      <p:grpSp>
        <p:nvGrpSpPr>
          <p:cNvPr id="379" name="Group"/>
          <p:cNvGrpSpPr/>
          <p:nvPr/>
        </p:nvGrpSpPr>
        <p:grpSpPr>
          <a:xfrm>
            <a:off x="9042755" y="8643384"/>
            <a:ext cx="2523143" cy="1730234"/>
            <a:chOff x="0" y="0"/>
            <a:chExt cx="2523142" cy="1730233"/>
          </a:xfrm>
        </p:grpSpPr>
        <p:sp>
          <p:nvSpPr>
            <p:cNvPr id="377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78" name="user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user1</a:t>
              </a:r>
            </a:p>
          </p:txBody>
        </p:sp>
      </p:grpSp>
      <p:grpSp>
        <p:nvGrpSpPr>
          <p:cNvPr id="382" name="Group"/>
          <p:cNvGrpSpPr/>
          <p:nvPr/>
        </p:nvGrpSpPr>
        <p:grpSpPr>
          <a:xfrm>
            <a:off x="6157045" y="8643384"/>
            <a:ext cx="2523144" cy="1730234"/>
            <a:chOff x="0" y="0"/>
            <a:chExt cx="2523142" cy="1730233"/>
          </a:xfrm>
        </p:grpSpPr>
        <p:sp>
          <p:nvSpPr>
            <p:cNvPr id="38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81" name="user2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user2</a:t>
              </a:r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9042755" y="10252888"/>
            <a:ext cx="2523143" cy="1730235"/>
            <a:chOff x="0" y="0"/>
            <a:chExt cx="2523142" cy="1730233"/>
          </a:xfrm>
        </p:grpSpPr>
        <p:sp>
          <p:nvSpPr>
            <p:cNvPr id="383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84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pkg1</a:t>
              </a:r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12202506" y="10252888"/>
            <a:ext cx="2506287" cy="920469"/>
            <a:chOff x="0" y="0"/>
            <a:chExt cx="2506285" cy="920467"/>
          </a:xfrm>
        </p:grpSpPr>
        <p:sp>
          <p:nvSpPr>
            <p:cNvPr id="386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87" name="pkg2"/>
            <p:cNvSpPr txBox="1"/>
            <p:nvPr/>
          </p:nvSpPr>
          <p:spPr>
            <a:xfrm>
              <a:off x="548549" y="147496"/>
              <a:ext cx="140918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pkg2</a:t>
              </a:r>
            </a:p>
          </p:txBody>
        </p:sp>
      </p:grpSp>
      <p:grpSp>
        <p:nvGrpSpPr>
          <p:cNvPr id="391" name="Group"/>
          <p:cNvGrpSpPr/>
          <p:nvPr/>
        </p:nvGrpSpPr>
        <p:grpSpPr>
          <a:xfrm>
            <a:off x="6157045" y="10252888"/>
            <a:ext cx="2523144" cy="1730235"/>
            <a:chOff x="0" y="0"/>
            <a:chExt cx="2523142" cy="1730233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D54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90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pkg1</a:t>
              </a:r>
            </a:p>
          </p:txBody>
        </p:sp>
      </p:grpSp>
      <p:grpSp>
        <p:nvGrpSpPr>
          <p:cNvPr id="394" name="Group"/>
          <p:cNvGrpSpPr/>
          <p:nvPr/>
        </p:nvGrpSpPr>
        <p:grpSpPr>
          <a:xfrm>
            <a:off x="12202506" y="8617984"/>
            <a:ext cx="2506287" cy="920468"/>
            <a:chOff x="0" y="0"/>
            <a:chExt cx="2506285" cy="920467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0629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93" name="lib1@v1"/>
            <p:cNvSpPr txBox="1"/>
            <p:nvPr/>
          </p:nvSpPr>
          <p:spPr>
            <a:xfrm>
              <a:off x="123569" y="147496"/>
              <a:ext cx="225914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lib1@v1</a:t>
              </a: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4967165" y="8617984"/>
            <a:ext cx="2506287" cy="920468"/>
            <a:chOff x="0" y="0"/>
            <a:chExt cx="2506285" cy="920467"/>
          </a:xfrm>
        </p:grpSpPr>
        <p:sp>
          <p:nvSpPr>
            <p:cNvPr id="39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E91E6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96" name="lib1@v1"/>
            <p:cNvSpPr txBox="1"/>
            <p:nvPr/>
          </p:nvSpPr>
          <p:spPr>
            <a:xfrm>
              <a:off x="123569" y="147496"/>
              <a:ext cx="225914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lib1@v1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17731824" y="8617984"/>
            <a:ext cx="2987381" cy="920468"/>
            <a:chOff x="0" y="0"/>
            <a:chExt cx="2987379" cy="920467"/>
          </a:xfrm>
        </p:grpSpPr>
        <p:sp>
          <p:nvSpPr>
            <p:cNvPr id="398" name="Rectangle"/>
            <p:cNvSpPr/>
            <p:nvPr/>
          </p:nvSpPr>
          <p:spPr>
            <a:xfrm>
              <a:off x="0" y="0"/>
              <a:ext cx="2987380" cy="920468"/>
            </a:xfrm>
            <a:prstGeom prst="rect">
              <a:avLst/>
            </a:prstGeom>
            <a:solidFill>
              <a:srgbClr val="E91E6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99" name="lib1@v2"/>
            <p:cNvSpPr txBox="1"/>
            <p:nvPr/>
          </p:nvSpPr>
          <p:spPr>
            <a:xfrm>
              <a:off x="353022" y="147496"/>
              <a:ext cx="2281335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lib1@v2</a:t>
              </a:r>
            </a:p>
          </p:txBody>
        </p:sp>
      </p:grpSp>
      <p:grpSp>
        <p:nvGrpSpPr>
          <p:cNvPr id="403" name="Group"/>
          <p:cNvGrpSpPr/>
          <p:nvPr/>
        </p:nvGrpSpPr>
        <p:grpSpPr>
          <a:xfrm>
            <a:off x="2315692" y="6836511"/>
            <a:ext cx="1559169" cy="920468"/>
            <a:chOff x="0" y="0"/>
            <a:chExt cx="1559168" cy="920467"/>
          </a:xfrm>
        </p:grpSpPr>
        <p:sp>
          <p:nvSpPr>
            <p:cNvPr id="401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02" name="bin2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bin2</a:t>
              </a:r>
            </a:p>
          </p:txBody>
        </p:sp>
      </p:grpSp>
      <p:grpSp>
        <p:nvGrpSpPr>
          <p:cNvPr id="406" name="Group"/>
          <p:cNvGrpSpPr/>
          <p:nvPr/>
        </p:nvGrpSpPr>
        <p:grpSpPr>
          <a:xfrm>
            <a:off x="3979500" y="6836511"/>
            <a:ext cx="1559169" cy="920468"/>
            <a:chOff x="0" y="0"/>
            <a:chExt cx="1559168" cy="920467"/>
          </a:xfrm>
        </p:grpSpPr>
        <p:sp>
          <p:nvSpPr>
            <p:cNvPr id="404" name="Rectangle"/>
            <p:cNvSpPr/>
            <p:nvPr/>
          </p:nvSpPr>
          <p:spPr>
            <a:xfrm>
              <a:off x="0" y="0"/>
              <a:ext cx="1559169" cy="920468"/>
            </a:xfrm>
            <a:prstGeom prst="rect">
              <a:avLst/>
            </a:prstGeom>
            <a:solidFill>
              <a:srgbClr val="00E67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05" name="bin3"/>
            <p:cNvSpPr txBox="1"/>
            <p:nvPr/>
          </p:nvSpPr>
          <p:spPr>
            <a:xfrm>
              <a:off x="275743" y="147496"/>
              <a:ext cx="100768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bin3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3271336" y="8643384"/>
            <a:ext cx="2523144" cy="1730234"/>
            <a:chOff x="0" y="0"/>
            <a:chExt cx="2523142" cy="1730233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08" name="user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user1</a:t>
              </a:r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3271336" y="10252888"/>
            <a:ext cx="2523144" cy="1730235"/>
            <a:chOff x="0" y="0"/>
            <a:chExt cx="2523142" cy="1730233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FFE08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11" name="pkg1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pkg1</a:t>
              </a:r>
            </a:p>
          </p:txBody>
        </p:sp>
      </p:grpSp>
      <p:grpSp>
        <p:nvGrpSpPr>
          <p:cNvPr id="415" name="Group"/>
          <p:cNvGrpSpPr/>
          <p:nvPr/>
        </p:nvGrpSpPr>
        <p:grpSpPr>
          <a:xfrm>
            <a:off x="20973986" y="8175166"/>
            <a:ext cx="2834110" cy="920469"/>
            <a:chOff x="0" y="0"/>
            <a:chExt cx="2834108" cy="920467"/>
          </a:xfrm>
        </p:grpSpPr>
        <p:sp>
          <p:nvSpPr>
            <p:cNvPr id="413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BA68C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14" name="github.com"/>
            <p:cNvSpPr txBox="1"/>
            <p:nvPr/>
          </p:nvSpPr>
          <p:spPr>
            <a:xfrm>
              <a:off x="118631" y="147496"/>
              <a:ext cx="259684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github.com</a:t>
              </a:r>
            </a:p>
          </p:txBody>
        </p:sp>
      </p:grpSp>
      <p:grpSp>
        <p:nvGrpSpPr>
          <p:cNvPr id="418" name="Group"/>
          <p:cNvGrpSpPr/>
          <p:nvPr/>
        </p:nvGrpSpPr>
        <p:grpSpPr>
          <a:xfrm>
            <a:off x="20973986" y="9469002"/>
            <a:ext cx="2834110" cy="920468"/>
            <a:chOff x="0" y="0"/>
            <a:chExt cx="2834108" cy="920467"/>
          </a:xfrm>
        </p:grpSpPr>
        <p:sp>
          <p:nvSpPr>
            <p:cNvPr id="416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17" name="user2"/>
            <p:cNvSpPr txBox="1"/>
            <p:nvPr/>
          </p:nvSpPr>
          <p:spPr>
            <a:xfrm>
              <a:off x="723861" y="147496"/>
              <a:ext cx="138638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user2</a:t>
              </a:r>
            </a:p>
          </p:txBody>
        </p:sp>
      </p:grpSp>
      <p:grpSp>
        <p:nvGrpSpPr>
          <p:cNvPr id="421" name="Group"/>
          <p:cNvGrpSpPr/>
          <p:nvPr/>
        </p:nvGrpSpPr>
        <p:grpSpPr>
          <a:xfrm>
            <a:off x="20973986" y="10742221"/>
            <a:ext cx="2834110" cy="920469"/>
            <a:chOff x="0" y="0"/>
            <a:chExt cx="2834108" cy="920467"/>
          </a:xfrm>
        </p:grpSpPr>
        <p:sp>
          <p:nvSpPr>
            <p:cNvPr id="419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20" name="pkg1"/>
            <p:cNvSpPr txBox="1"/>
            <p:nvPr/>
          </p:nvSpPr>
          <p:spPr>
            <a:xfrm>
              <a:off x="844907" y="147496"/>
              <a:ext cx="1144294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pkg1</a:t>
              </a:r>
            </a:p>
          </p:txBody>
        </p:sp>
      </p:grpSp>
      <p:grpSp>
        <p:nvGrpSpPr>
          <p:cNvPr id="424" name="Group"/>
          <p:cNvGrpSpPr/>
          <p:nvPr/>
        </p:nvGrpSpPr>
        <p:grpSpPr>
          <a:xfrm>
            <a:off x="20973986" y="11979426"/>
            <a:ext cx="2834110" cy="920468"/>
            <a:chOff x="0" y="0"/>
            <a:chExt cx="2834108" cy="920467"/>
          </a:xfrm>
        </p:grpSpPr>
        <p:sp>
          <p:nvSpPr>
            <p:cNvPr id="422" name="Rectangle"/>
            <p:cNvSpPr/>
            <p:nvPr/>
          </p:nvSpPr>
          <p:spPr>
            <a:xfrm>
              <a:off x="0" y="0"/>
              <a:ext cx="2834109" cy="920468"/>
            </a:xfrm>
            <a:prstGeom prst="rect">
              <a:avLst/>
            </a:prstGeom>
            <a:solidFill>
              <a:srgbClr val="A1887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23" name="subpkg.a"/>
            <p:cNvSpPr txBox="1"/>
            <p:nvPr/>
          </p:nvSpPr>
          <p:spPr>
            <a:xfrm>
              <a:off x="360723" y="147496"/>
              <a:ext cx="211266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subpkg.a</a:t>
              </a:r>
            </a:p>
          </p:txBody>
        </p:sp>
      </p:grpSp>
      <p:grpSp>
        <p:nvGrpSpPr>
          <p:cNvPr id="427" name="Group"/>
          <p:cNvGrpSpPr/>
          <p:nvPr/>
        </p:nvGrpSpPr>
        <p:grpSpPr>
          <a:xfrm>
            <a:off x="9042755" y="12172687"/>
            <a:ext cx="2523143" cy="1730234"/>
            <a:chOff x="0" y="0"/>
            <a:chExt cx="2523142" cy="1730233"/>
          </a:xfrm>
        </p:grpSpPr>
        <p:sp>
          <p:nvSpPr>
            <p:cNvPr id="425" name="Rectangle"/>
            <p:cNvSpPr/>
            <p:nvPr/>
          </p:nvSpPr>
          <p:spPr>
            <a:xfrm>
              <a:off x="0" y="0"/>
              <a:ext cx="2506286" cy="920468"/>
            </a:xfrm>
            <a:prstGeom prst="rect">
              <a:avLst/>
            </a:prstGeom>
            <a:solidFill>
              <a:srgbClr val="29B6F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426" name="file.go"/>
            <p:cNvSpPr/>
            <p:nvPr/>
          </p:nvSpPr>
          <p:spPr>
            <a:xfrm>
              <a:off x="1253142" y="4602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file.go</a:t>
              </a:r>
            </a:p>
          </p:txBody>
        </p:sp>
      </p:grpSp>
      <p:pic>
        <p:nvPicPr>
          <p:cNvPr id="428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0817748" y="3822700"/>
            <a:ext cx="1969032" cy="177801"/>
          </a:xfrm>
          <a:prstGeom prst="rect">
            <a:avLst/>
          </a:prstGeom>
        </p:spPr>
      </p:pic>
      <p:pic>
        <p:nvPicPr>
          <p:cNvPr id="43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805015" y="3822700"/>
            <a:ext cx="1969031" cy="177801"/>
          </a:xfrm>
          <a:prstGeom prst="rect">
            <a:avLst/>
          </a:prstGeom>
        </p:spPr>
      </p:pic>
      <p:pic>
        <p:nvPicPr>
          <p:cNvPr id="43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8638794" y="2966890"/>
            <a:ext cx="3263408" cy="177801"/>
          </a:xfrm>
          <a:prstGeom prst="rect">
            <a:avLst/>
          </a:prstGeom>
        </p:spPr>
      </p:pic>
      <p:pic>
        <p:nvPicPr>
          <p:cNvPr id="43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1686377" y="4685800"/>
            <a:ext cx="3407985" cy="177801"/>
          </a:xfrm>
          <a:prstGeom prst="rect">
            <a:avLst/>
          </a:prstGeom>
        </p:spPr>
      </p:pic>
      <p:pic>
        <p:nvPicPr>
          <p:cNvPr id="43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914959" y="4685800"/>
            <a:ext cx="2990461" cy="177801"/>
          </a:xfrm>
          <a:prstGeom prst="rect">
            <a:avLst/>
          </a:prstGeom>
        </p:spPr>
      </p:pic>
      <p:pic>
        <p:nvPicPr>
          <p:cNvPr id="43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5257096" y="5339856"/>
            <a:ext cx="1572876" cy="177801"/>
          </a:xfrm>
          <a:prstGeom prst="rect">
            <a:avLst/>
          </a:prstGeom>
        </p:spPr>
      </p:pic>
      <p:pic>
        <p:nvPicPr>
          <p:cNvPr id="44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14219023" y="5339856"/>
            <a:ext cx="1572876" cy="177801"/>
          </a:xfrm>
          <a:prstGeom prst="rect">
            <a:avLst/>
          </a:prstGeom>
        </p:spPr>
      </p:pic>
      <p:pic>
        <p:nvPicPr>
          <p:cNvPr id="44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>
            <a:off x="5914958" y="6115048"/>
            <a:ext cx="9179404" cy="177801"/>
          </a:xfrm>
          <a:prstGeom prst="rect">
            <a:avLst/>
          </a:prstGeom>
        </p:spPr>
      </p:pic>
      <p:pic>
        <p:nvPicPr>
          <p:cNvPr id="444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4919319" y="7043377"/>
            <a:ext cx="1969031" cy="101601"/>
          </a:xfrm>
          <a:prstGeom prst="rect">
            <a:avLst/>
          </a:prstGeom>
        </p:spPr>
      </p:pic>
      <p:pic>
        <p:nvPicPr>
          <p:cNvPr id="44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-780204" y="7049584"/>
            <a:ext cx="2133845" cy="177801"/>
          </a:xfrm>
          <a:prstGeom prst="rect">
            <a:avLst/>
          </a:prstGeom>
        </p:spPr>
      </p:pic>
      <p:pic>
        <p:nvPicPr>
          <p:cNvPr id="448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0800000">
            <a:off x="159718" y="6076948"/>
            <a:ext cx="5871117" cy="177801"/>
          </a:xfrm>
          <a:prstGeom prst="rect">
            <a:avLst/>
          </a:prstGeom>
        </p:spPr>
      </p:pic>
      <p:pic>
        <p:nvPicPr>
          <p:cNvPr id="45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0800000">
            <a:off x="159718" y="7933551"/>
            <a:ext cx="5871117" cy="177801"/>
          </a:xfrm>
          <a:prstGeom prst="rect">
            <a:avLst/>
          </a:prstGeom>
        </p:spPr>
      </p:pic>
      <p:pic>
        <p:nvPicPr>
          <p:cNvPr id="452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4856451" y="7207845"/>
            <a:ext cx="2450366" cy="177801"/>
          </a:xfrm>
          <a:prstGeom prst="rect">
            <a:avLst/>
          </a:prstGeom>
        </p:spPr>
      </p:pic>
      <p:pic>
        <p:nvPicPr>
          <p:cNvPr id="454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0800000">
            <a:off x="3000674" y="8364141"/>
            <a:ext cx="3165181" cy="177801"/>
          </a:xfrm>
          <a:prstGeom prst="rect">
            <a:avLst/>
          </a:prstGeom>
        </p:spPr>
      </p:pic>
      <p:pic>
        <p:nvPicPr>
          <p:cNvPr id="456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0800000">
            <a:off x="6004645" y="6232105"/>
            <a:ext cx="2990461" cy="177801"/>
          </a:xfrm>
          <a:prstGeom prst="rect">
            <a:avLst/>
          </a:prstGeom>
        </p:spPr>
      </p:pic>
      <p:pic>
        <p:nvPicPr>
          <p:cNvPr id="458" name="Line Line" descr="Line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6200000">
            <a:off x="8205562" y="5483404"/>
            <a:ext cx="1498162" cy="177801"/>
          </a:xfrm>
          <a:prstGeom prst="rect">
            <a:avLst/>
          </a:prstGeom>
        </p:spPr>
      </p:pic>
      <p:pic>
        <p:nvPicPr>
          <p:cNvPr id="460" name="Line Line" descr="Line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16200000">
            <a:off x="7248499" y="9128926"/>
            <a:ext cx="8865406" cy="177801"/>
          </a:xfrm>
          <a:prstGeom prst="rect">
            <a:avLst/>
          </a:prstGeom>
        </p:spPr>
      </p:pic>
      <p:pic>
        <p:nvPicPr>
          <p:cNvPr id="462" name="Line Line" descr="Line Lin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10800000">
            <a:off x="8789543" y="4818121"/>
            <a:ext cx="3042762" cy="177801"/>
          </a:xfrm>
          <a:prstGeom prst="rect">
            <a:avLst/>
          </a:prstGeom>
        </p:spPr>
      </p:pic>
      <p:pic>
        <p:nvPicPr>
          <p:cNvPr id="464" name="Line Line" descr="Line Lin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0800000">
            <a:off x="5801363" y="6020614"/>
            <a:ext cx="3088981" cy="177801"/>
          </a:xfrm>
          <a:prstGeom prst="rect">
            <a:avLst/>
          </a:prstGeom>
        </p:spPr>
      </p:pic>
      <p:pic>
        <p:nvPicPr>
          <p:cNvPr id="466" name="Line Line" descr="Line Line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 rot="10800000">
            <a:off x="6056234" y="4832319"/>
            <a:ext cx="2834110" cy="177801"/>
          </a:xfrm>
          <a:prstGeom prst="rect">
            <a:avLst/>
          </a:prstGeom>
        </p:spPr>
      </p:pic>
      <p:pic>
        <p:nvPicPr>
          <p:cNvPr id="468" name="Line Line" descr="Line Line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16200000">
            <a:off x="8067690" y="5413672"/>
            <a:ext cx="1391306" cy="177801"/>
          </a:xfrm>
          <a:prstGeom prst="rect">
            <a:avLst/>
          </a:prstGeom>
        </p:spPr>
      </p:pic>
      <p:pic>
        <p:nvPicPr>
          <p:cNvPr id="470" name="Line Line" descr="Line Line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16200000">
            <a:off x="5412288" y="5407322"/>
            <a:ext cx="1404006" cy="177801"/>
          </a:xfrm>
          <a:prstGeom prst="rect">
            <a:avLst/>
          </a:prstGeom>
        </p:spPr>
      </p:pic>
      <p:pic>
        <p:nvPicPr>
          <p:cNvPr id="472" name="Line Line" descr="Line Line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6200000">
            <a:off x="1388600" y="9919581"/>
            <a:ext cx="3363828" cy="177801"/>
          </a:xfrm>
          <a:prstGeom prst="rect">
            <a:avLst/>
          </a:prstGeom>
        </p:spPr>
      </p:pic>
      <p:pic>
        <p:nvPicPr>
          <p:cNvPr id="474" name="Line Line" descr="Line Line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 rot="10800000">
            <a:off x="2964962" y="11530545"/>
            <a:ext cx="5735131" cy="177801"/>
          </a:xfrm>
          <a:prstGeom prst="rect">
            <a:avLst/>
          </a:prstGeom>
        </p:spPr>
      </p:pic>
      <p:pic>
        <p:nvPicPr>
          <p:cNvPr id="476" name="Line Line" descr="Line Line"/>
          <p:cNvPicPr>
            <a:picLocks noChangeAspect="0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 rot="16200000">
            <a:off x="7545698" y="12481738"/>
            <a:ext cx="2156389" cy="177801"/>
          </a:xfrm>
          <a:prstGeom prst="rect">
            <a:avLst/>
          </a:prstGeom>
        </p:spPr>
      </p:pic>
      <p:pic>
        <p:nvPicPr>
          <p:cNvPr id="478" name="Line Line" descr="Line Line"/>
          <p:cNvPicPr>
            <a:picLocks noChangeAspect="0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 rot="10800000">
            <a:off x="8454679" y="13437466"/>
            <a:ext cx="3345135" cy="177801"/>
          </a:xfrm>
          <a:prstGeom prst="rect">
            <a:avLst/>
          </a:prstGeom>
        </p:spPr>
      </p:pic>
      <p:pic>
        <p:nvPicPr>
          <p:cNvPr id="480" name="Line Line" descr="Line Line"/>
          <p:cNvPicPr>
            <a:picLocks noChangeAspect="0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 rot="16200000">
            <a:off x="8666708" y="8031197"/>
            <a:ext cx="6669949" cy="177801"/>
          </a:xfrm>
          <a:prstGeom prst="rect">
            <a:avLst/>
          </a:prstGeom>
        </p:spPr>
      </p:pic>
      <p:pic>
        <p:nvPicPr>
          <p:cNvPr id="482" name="Line Line" descr="Line Line"/>
          <p:cNvPicPr>
            <a:picLocks noChangeAspect="0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 rot="16200000">
            <a:off x="18671561" y="11479745"/>
            <a:ext cx="3971323" cy="177801"/>
          </a:xfrm>
          <a:prstGeom prst="rect">
            <a:avLst/>
          </a:prstGeom>
        </p:spPr>
      </p:pic>
      <p:pic>
        <p:nvPicPr>
          <p:cNvPr id="484" name="Line Line" descr="Line Line"/>
          <p:cNvPicPr>
            <a:picLocks noChangeAspect="0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 rot="10800000">
            <a:off x="11751748" y="4838700"/>
            <a:ext cx="3266118" cy="177800"/>
          </a:xfrm>
          <a:prstGeom prst="rect">
            <a:avLst/>
          </a:prstGeom>
        </p:spPr>
      </p:pic>
      <p:pic>
        <p:nvPicPr>
          <p:cNvPr id="486" name="Line Line" descr="Line Line"/>
          <p:cNvPicPr>
            <a:picLocks noChangeAspect="0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 rot="16200000">
            <a:off x="13959809" y="5549786"/>
            <a:ext cx="1834128" cy="177801"/>
          </a:xfrm>
          <a:prstGeom prst="rect">
            <a:avLst/>
          </a:prstGeom>
        </p:spPr>
      </p:pic>
      <p:pic>
        <p:nvPicPr>
          <p:cNvPr id="488" name="Line Line" descr="Line Line"/>
          <p:cNvPicPr>
            <a:picLocks noChangeAspect="0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 rot="10800000">
            <a:off x="14625349" y="6396225"/>
            <a:ext cx="9621604" cy="177801"/>
          </a:xfrm>
          <a:prstGeom prst="rect">
            <a:avLst/>
          </a:prstGeom>
        </p:spPr>
      </p:pic>
      <p:pic>
        <p:nvPicPr>
          <p:cNvPr id="490" name="Line Line" descr="Line Line"/>
          <p:cNvPicPr>
            <a:picLocks noChangeAspect="0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 rot="10800000">
            <a:off x="14699073" y="9768144"/>
            <a:ext cx="6020132" cy="177801"/>
          </a:xfrm>
          <a:prstGeom prst="rect">
            <a:avLst/>
          </a:prstGeom>
        </p:spPr>
      </p:pic>
      <p:pic>
        <p:nvPicPr>
          <p:cNvPr id="492" name="Line Line" descr="Line Line"/>
          <p:cNvPicPr>
            <a:picLocks noChangeAspect="0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 rot="16200000">
            <a:off x="14031452" y="10431052"/>
            <a:ext cx="1834127" cy="177801"/>
          </a:xfrm>
          <a:prstGeom prst="rect">
            <a:avLst/>
          </a:prstGeom>
        </p:spPr>
      </p:pic>
      <p:pic>
        <p:nvPicPr>
          <p:cNvPr id="494" name="Line Line" descr="Line Line"/>
          <p:cNvPicPr>
            <a:picLocks noChangeAspect="0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 rot="10800000">
            <a:off x="11802548" y="11302280"/>
            <a:ext cx="3266118" cy="177801"/>
          </a:xfrm>
          <a:prstGeom prst="rect">
            <a:avLst/>
          </a:prstGeom>
        </p:spPr>
      </p:pic>
      <p:pic>
        <p:nvPicPr>
          <p:cNvPr id="496" name="Line Line" descr="Line Line"/>
          <p:cNvPicPr>
            <a:picLocks noChangeAspect="0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 rot="16200000">
            <a:off x="20538563" y="9840336"/>
            <a:ext cx="7172596" cy="177801"/>
          </a:xfrm>
          <a:prstGeom prst="rect">
            <a:avLst/>
          </a:prstGeom>
        </p:spPr>
      </p:pic>
      <p:pic>
        <p:nvPicPr>
          <p:cNvPr id="498" name="Line Line" descr="Line Line"/>
          <p:cNvPicPr>
            <a:picLocks noChangeAspect="0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 rot="10800000">
            <a:off x="20604929" y="13295182"/>
            <a:ext cx="3546825" cy="177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3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3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3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3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3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"/>
                            </p:stCondLst>
                            <p:childTnLst>
                              <p:par>
                                <p:cTn id="63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"/>
                            </p:stCondLst>
                            <p:childTnLst>
                              <p:par>
                                <p:cTn id="68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"/>
                            </p:stCondLst>
                            <p:childTnLst>
                              <p:par>
                                <p:cTn id="73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00"/>
                            </p:stCondLst>
                            <p:childTnLst>
                              <p:par>
                                <p:cTn id="78" presetClass="entr" nodeType="after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Class="entr" nodeType="after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Class="entr" nodeType="after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800"/>
                            </p:stCondLst>
                            <p:childTnLst>
                              <p:par>
                                <p:cTn id="93" presetClass="entr" nodeType="afterEffect" presetSubtype="16" presetID="23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00"/>
                            </p:stCondLst>
                            <p:childTnLst>
                              <p:par>
                                <p:cTn id="98" presetClass="entr" nodeType="afterEffect" presetSubtype="16" presetID="23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6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3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9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3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2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3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3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800"/>
                            </p:stCondLst>
                            <p:childTnLst>
                              <p:par>
                                <p:cTn id="119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1" dur="3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100"/>
                            </p:stCondLst>
                            <p:childTnLst>
                              <p:par>
                                <p:cTn id="123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5" dur="3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400"/>
                            </p:stCondLst>
                            <p:childTnLst>
                              <p:par>
                                <p:cTn id="127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9" dur="3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700"/>
                            </p:stCondLst>
                            <p:childTnLst>
                              <p:par>
                                <p:cTn id="131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3" dur="3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7" dur="3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300"/>
                            </p:stCondLst>
                            <p:childTnLst>
                              <p:par>
                                <p:cTn id="139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1" dur="3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Class="entr" nodeType="clickEffect" presetSubtype="16" presetID="23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00"/>
                            </p:stCondLst>
                            <p:childTnLst>
                              <p:par>
                                <p:cTn id="149" presetClass="entr" nodeType="afterEffect" presetSubtype="16" presetID="23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4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4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00"/>
                            </p:stCondLst>
                            <p:childTnLst>
                              <p:par>
                                <p:cTn id="154" presetClass="entr" nodeType="afterEffect" presetSubtype="16" presetID="23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"/>
                            </p:stCondLst>
                            <p:childTnLst>
                              <p:par>
                                <p:cTn id="159" presetClass="entr" nodeType="afterEffect" presetSubtype="16" presetID="23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4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4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00"/>
                            </p:stCondLst>
                            <p:childTnLst>
                              <p:par>
                                <p:cTn id="164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3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900"/>
                            </p:stCondLst>
                            <p:childTnLst>
                              <p:par>
                                <p:cTn id="168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3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200"/>
                            </p:stCondLst>
                            <p:childTnLst>
                              <p:par>
                                <p:cTn id="172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4" dur="3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8" dur="3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800"/>
                            </p:stCondLst>
                            <p:childTnLst>
                              <p:par>
                                <p:cTn id="180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2" dur="3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100"/>
                            </p:stCondLst>
                            <p:childTnLst>
                              <p:par>
                                <p:cTn id="184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6" dur="3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400"/>
                            </p:stCondLst>
                            <p:childTnLst>
                              <p:par>
                                <p:cTn id="188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0" dur="3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700"/>
                            </p:stCondLst>
                            <p:childTnLst>
                              <p:par>
                                <p:cTn id="192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4" dur="3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Class="entr" nodeType="clickEffect" presetSubtype="16" presetID="23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4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4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00"/>
                            </p:stCondLst>
                            <p:childTnLst>
                              <p:par>
                                <p:cTn id="202" presetClass="entr" nodeType="afterEffect" presetSubtype="16" presetID="23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800"/>
                            </p:stCondLst>
                            <p:childTnLst>
                              <p:par>
                                <p:cTn id="207" presetClass="entr" nodeType="afterEffect" presetSubtype="16" presetID="23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200"/>
                            </p:stCondLst>
                            <p:childTnLst>
                              <p:par>
                                <p:cTn id="212" presetClass="entr" nodeType="afterEffect" presetSubtype="16" presetID="23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4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4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00"/>
                            </p:stCondLst>
                            <p:childTnLst>
                              <p:par>
                                <p:cTn id="217" presetClass="entr" nodeType="afterEffect" presetSubtype="16" presetID="23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8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4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4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2" presetClass="entr" nodeType="afterEffect" presetSubtype="16" presetID="23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4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4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27" presetClass="entr" nodeType="afterEffect" presetSubtype="16" presetID="23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4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4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800"/>
                            </p:stCondLst>
                            <p:childTnLst>
                              <p:par>
                                <p:cTn id="232" presetClass="entr" nodeType="afterEffect" presetSubtype="16" presetID="23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3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4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4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200"/>
                            </p:stCondLst>
                            <p:childTnLst>
                              <p:par>
                                <p:cTn id="237" presetClass="entr" nodeType="afterEffect" presetSubtype="16" presetID="23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4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4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600"/>
                            </p:stCondLst>
                            <p:childTnLst>
                              <p:par>
                                <p:cTn id="242" presetClass="entr" nodeType="afterEffect" presetSubtype="16" presetID="23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4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4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4000"/>
                            </p:stCondLst>
                            <p:childTnLst>
                              <p:par>
                                <p:cTn id="247" presetClass="entr" nodeType="afterEffect" presetSubtype="16" presetID="23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8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4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4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4400"/>
                            </p:stCondLst>
                            <p:childTnLst>
                              <p:par>
                                <p:cTn id="252" presetClass="entr" nodeType="afterEffect" presetID="9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3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4" dur="3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4700"/>
                            </p:stCondLst>
                            <p:childTnLst>
                              <p:par>
                                <p:cTn id="256" presetClass="entr" nodeType="afterEffect" presetID="9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7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8" dur="3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0"/>
                            </p:stCondLst>
                            <p:childTnLst>
                              <p:par>
                                <p:cTn id="260" presetClass="entr" nodeType="afterEffect" presetID="9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2" dur="3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300"/>
                            </p:stCondLst>
                            <p:childTnLst>
                              <p:par>
                                <p:cTn id="264" presetClass="entr" nodeType="afterEffect" presetID="9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6" dur="3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600"/>
                            </p:stCondLst>
                            <p:childTnLst>
                              <p:par>
                                <p:cTn id="268" presetClass="entr" nodeType="afterEffect" presetID="9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9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0" dur="3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900"/>
                            </p:stCondLst>
                            <p:childTnLst>
                              <p:par>
                                <p:cTn id="272" presetClass="entr" nodeType="afterEffect" presetID="9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3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4" dur="3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6200"/>
                            </p:stCondLst>
                            <p:childTnLst>
                              <p:par>
                                <p:cTn id="276" presetClass="entr" nodeType="afterEffect" presetID="9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7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8" dur="3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6500"/>
                            </p:stCondLst>
                            <p:childTnLst>
                              <p:par>
                                <p:cTn id="280" presetClass="entr" nodeType="afterEffect" presetID="9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1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2" dur="3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6800"/>
                            </p:stCondLst>
                            <p:childTnLst>
                              <p:par>
                                <p:cTn id="284" presetClass="entr" nodeType="afterEffect" presetID="9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6" dur="3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7100"/>
                            </p:stCondLst>
                            <p:childTnLst>
                              <p:par>
                                <p:cTn id="288" presetClass="entr" nodeType="afterEffect" presetID="9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9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0" dur="3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17"/>
      <p:bldP build="whole" bldLvl="1" animBg="1" rev="0" advAuto="0" spid="464" grpId="39"/>
      <p:bldP build="whole" bldLvl="1" animBg="1" rev="0" advAuto="0" spid="476" grpId="30"/>
      <p:bldP build="whole" bldLvl="1" animBg="1" rev="0" advAuto="0" spid="412" grpId="15"/>
      <p:bldP build="whole" bldLvl="1" animBg="1" rev="0" advAuto="0" spid="446" grpId="42"/>
      <p:bldP build="whole" bldLvl="1" animBg="1" rev="0" advAuto="0" spid="468" grpId="38"/>
      <p:bldP build="whole" bldLvl="1" animBg="1" rev="0" advAuto="0" spid="474" grpId="29"/>
      <p:bldP build="whole" bldLvl="1" animBg="1" rev="0" advAuto="0" spid="370" grpId="33"/>
      <p:bldP build="whole" bldLvl="1" animBg="1" rev="0" advAuto="0" spid="352" grpId="2"/>
      <p:bldP build="whole" bldLvl="1" animBg="1" rev="0" advAuto="0" spid="492" grpId="61"/>
      <p:bldP build="whole" bldLvl="1" animBg="1" rev="0" advAuto="0" spid="382" grpId="16"/>
      <p:bldP build="whole" bldLvl="1" animBg="1" rev="0" advAuto="0" spid="400" grpId="49"/>
      <p:bldP build="whole" bldLvl="1" animBg="1" rev="0" advAuto="0" spid="456" grpId="24"/>
      <p:bldP build="whole" bldLvl="1" animBg="1" rev="0" advAuto="0" spid="444" grpId="41"/>
      <p:bldP build="whole" bldLvl="1" animBg="1" rev="0" advAuto="0" spid="498" grpId="64"/>
      <p:bldP build="whole" bldLvl="1" animBg="1" rev="0" advAuto="0" spid="458" grpId="23"/>
      <p:bldP build="whole" bldLvl="1" animBg="1" rev="0" advAuto="0" spid="421" grpId="53"/>
      <p:bldP build="whole" bldLvl="1" animBg="1" rev="0" advAuto="0" spid="373" grpId="13"/>
      <p:bldP build="whole" bldLvl="1" animBg="1" rev="0" advAuto="0" spid="440" grpId="11"/>
      <p:bldP build="whole" bldLvl="1" animBg="1" rev="0" advAuto="0" spid="466" grpId="36"/>
      <p:bldP build="whole" bldLvl="1" animBg="1" rev="0" advAuto="0" spid="349" grpId="1"/>
      <p:bldP build="whole" bldLvl="1" animBg="1" rev="0" advAuto="0" spid="480" grpId="58"/>
      <p:bldP build="whole" bldLvl="1" animBg="1" rev="0" advAuto="0" spid="403" grpId="34"/>
      <p:bldP build="whole" bldLvl="1" animBg="1" rev="0" advAuto="0" spid="488" grpId="57"/>
      <p:bldP build="whole" bldLvl="1" animBg="1" rev="0" advAuto="0" spid="361" grpId="47"/>
      <p:bldP build="whole" bldLvl="1" animBg="1" rev="0" advAuto="0" spid="346" grpId="32"/>
      <p:bldP build="whole" bldLvl="1" animBg="1" rev="0" advAuto="0" spid="438" grpId="10"/>
      <p:bldP build="whole" bldLvl="1" animBg="1" rev="0" advAuto="0" spid="496" grpId="60"/>
      <p:bldP build="whole" bldLvl="1" animBg="1" rev="0" advAuto="0" spid="462" grpId="22"/>
      <p:bldP build="whole" bldLvl="1" animBg="1" rev="0" advAuto="0" spid="355" grpId="3"/>
      <p:bldP build="whole" bldLvl="1" animBg="1" rev="0" advAuto="0" spid="448" grpId="40"/>
      <p:bldP build="whole" bldLvl="1" animBg="1" rev="0" advAuto="0" spid="385" grpId="20"/>
      <p:bldP build="whole" bldLvl="1" animBg="1" rev="0" advAuto="0" spid="470" grpId="37"/>
      <p:bldP build="whole" bldLvl="1" animBg="1" rev="0" advAuto="0" spid="452" grpId="25"/>
      <p:bldP build="whole" bldLvl="1" animBg="1" rev="0" advAuto="0" spid="486" grpId="56"/>
      <p:bldP build="whole" bldLvl="1" animBg="1" rev="0" advAuto="0" spid="432" grpId="5"/>
      <p:bldP build="whole" bldLvl="1" animBg="1" rev="0" advAuto="0" spid="478" grpId="31"/>
      <p:bldP build="whole" bldLvl="1" animBg="1" rev="0" advAuto="0" spid="482" grpId="63"/>
      <p:bldP build="whole" bldLvl="1" animBg="1" rev="0" advAuto="0" spid="394" grpId="45"/>
      <p:bldP build="whole" bldLvl="1" animBg="1" rev="0" advAuto="0" spid="460" grpId="27"/>
      <p:bldP build="whole" bldLvl="1" animBg="1" rev="0" advAuto="0" spid="490" grpId="59"/>
      <p:bldP build="whole" bldLvl="1" animBg="1" rev="0" advAuto="0" spid="376" grpId="18"/>
      <p:bldP build="whole" bldLvl="1" animBg="1" rev="0" advAuto="0" spid="434" grpId="9"/>
      <p:bldP build="whole" bldLvl="1" animBg="1" rev="0" advAuto="0" spid="450" grpId="43"/>
      <p:bldP build="whole" bldLvl="1" animBg="1" rev="0" advAuto="0" spid="454" grpId="26"/>
      <p:bldP build="whole" bldLvl="1" animBg="1" rev="0" advAuto="0" spid="415" grpId="51"/>
      <p:bldP build="whole" bldLvl="1" animBg="1" rev="0" advAuto="0" spid="406" grpId="35"/>
      <p:bldP build="whole" bldLvl="1" animBg="1" rev="0" advAuto="0" spid="364" grpId="50"/>
      <p:bldP build="whole" bldLvl="1" animBg="1" rev="0" advAuto="0" spid="428" grpId="6"/>
      <p:bldP build="whole" bldLvl="1" animBg="1" rev="0" advAuto="0" spid="472" grpId="28"/>
      <p:bldP build="whole" bldLvl="1" animBg="1" rev="0" advAuto="0" spid="358" grpId="4"/>
      <p:bldP build="whole" bldLvl="1" animBg="1" rev="0" advAuto="0" spid="409" grpId="14"/>
      <p:bldP build="whole" bldLvl="1" animBg="1" rev="0" advAuto="0" spid="424" grpId="54"/>
      <p:bldP build="whole" bldLvl="1" animBg="1" rev="0" advAuto="0" spid="427" grpId="21"/>
      <p:bldP build="whole" bldLvl="1" animBg="1" rev="0" advAuto="0" spid="442" grpId="12"/>
      <p:bldP build="whole" bldLvl="1" animBg="1" rev="0" advAuto="0" spid="436" grpId="8"/>
      <p:bldP build="whole" bldLvl="1" animBg="1" rev="0" advAuto="0" spid="397" grpId="48"/>
      <p:bldP build="whole" bldLvl="1" animBg="1" rev="0" advAuto="0" spid="379" grpId="19"/>
      <p:bldP build="whole" bldLvl="1" animBg="1" rev="0" advAuto="0" spid="484" grpId="55"/>
      <p:bldP build="whole" bldLvl="1" animBg="1" rev="0" advAuto="0" spid="367" grpId="44"/>
      <p:bldP build="whole" bldLvl="1" animBg="1" rev="0" advAuto="0" spid="494" grpId="62"/>
      <p:bldP build="whole" bldLvl="1" animBg="1" rev="0" advAuto="0" spid="418" grpId="52"/>
      <p:bldP build="whole" bldLvl="1" animBg="1" rev="0" advAuto="0" spid="430" grpId="7"/>
      <p:bldP build="whole" bldLvl="1" animBg="1" rev="0" advAuto="0" spid="388" grpId="46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ackage import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package imports</a:t>
            </a:r>
          </a:p>
        </p:txBody>
      </p:sp>
      <p:pic>
        <p:nvPicPr>
          <p:cNvPr id="502" name="packing.png" descr="pack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6" name="Group"/>
          <p:cNvGrpSpPr/>
          <p:nvPr/>
        </p:nvGrpSpPr>
        <p:grpSpPr>
          <a:xfrm>
            <a:off x="3204847" y="4050150"/>
            <a:ext cx="17974306" cy="3437533"/>
            <a:chOff x="0" y="0"/>
            <a:chExt cx="17974304" cy="3437532"/>
          </a:xfrm>
        </p:grpSpPr>
        <p:sp>
          <p:nvSpPr>
            <p:cNvPr id="503" name="Rectangle"/>
            <p:cNvSpPr/>
            <p:nvPr/>
          </p:nvSpPr>
          <p:spPr>
            <a:xfrm>
              <a:off x="0" y="0"/>
              <a:ext cx="17974305" cy="320062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04" name="package pkg"/>
            <p:cNvSpPr/>
            <p:nvPr/>
          </p:nvSpPr>
          <p:spPr>
            <a:xfrm>
              <a:off x="498715" y="103309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package</a:t>
              </a:r>
              <a:r>
                <a:t> pkg</a:t>
              </a:r>
            </a:p>
          </p:txBody>
        </p:sp>
        <p:sp>
          <p:nvSpPr>
            <p:cNvPr id="505" name="import &quot;github.com/steevehook/mdc19/structs&quot;"/>
            <p:cNvSpPr/>
            <p:nvPr/>
          </p:nvSpPr>
          <p:spPr>
            <a:xfrm>
              <a:off x="498715" y="216753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solidFill>
                    <a:srgbClr val="A6AAA9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import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"</a:t>
              </a:r>
              <a:r>
                <a:rPr>
                  <a:solidFill>
                    <a:srgbClr val="FFFFFF"/>
                  </a:solidFill>
                </a:rPr>
                <a:t>github.com/steevehook/mdc19/structs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"</a:t>
              </a:r>
            </a:p>
          </p:txBody>
        </p:sp>
      </p:grpSp>
      <p:pic>
        <p:nvPicPr>
          <p:cNvPr id="507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6509754" y="7134592"/>
            <a:ext cx="1062508" cy="405592"/>
          </a:xfrm>
          <a:prstGeom prst="rect">
            <a:avLst/>
          </a:prstGeom>
        </p:spPr>
      </p:pic>
      <p:pic>
        <p:nvPicPr>
          <p:cNvPr id="509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0142010" y="7699364"/>
            <a:ext cx="2192051" cy="405591"/>
          </a:xfrm>
          <a:prstGeom prst="rect">
            <a:avLst/>
          </a:prstGeom>
        </p:spPr>
      </p:pic>
      <p:pic>
        <p:nvPicPr>
          <p:cNvPr id="511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4495523" y="8337647"/>
            <a:ext cx="3468617" cy="405591"/>
          </a:xfrm>
          <a:prstGeom prst="rect">
            <a:avLst/>
          </a:prstGeom>
        </p:spPr>
      </p:pic>
      <p:pic>
        <p:nvPicPr>
          <p:cNvPr id="513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6917091" y="8979628"/>
            <a:ext cx="4752581" cy="405592"/>
          </a:xfrm>
          <a:prstGeom prst="rect">
            <a:avLst/>
          </a:prstGeom>
        </p:spPr>
      </p:pic>
      <p:sp>
        <p:nvSpPr>
          <p:cNvPr id="515" name="Rectangle"/>
          <p:cNvSpPr/>
          <p:nvPr/>
        </p:nvSpPr>
        <p:spPr>
          <a:xfrm>
            <a:off x="6801467" y="5895468"/>
            <a:ext cx="3902940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6" name="Rectangle"/>
          <p:cNvSpPr/>
          <p:nvPr/>
        </p:nvSpPr>
        <p:spPr>
          <a:xfrm>
            <a:off x="11013238" y="5895468"/>
            <a:ext cx="3902941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7" name="Rectangle"/>
          <p:cNvSpPr/>
          <p:nvPr/>
        </p:nvSpPr>
        <p:spPr>
          <a:xfrm>
            <a:off x="15225010" y="5895468"/>
            <a:ext cx="2009643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8" name="Rectangle"/>
          <p:cNvSpPr/>
          <p:nvPr/>
        </p:nvSpPr>
        <p:spPr>
          <a:xfrm>
            <a:off x="17543484" y="5895468"/>
            <a:ext cx="2727604" cy="735376"/>
          </a:xfrm>
          <a:prstGeom prst="rect">
            <a:avLst/>
          </a:prstGeom>
          <a:ln w="88900">
            <a:solidFill>
              <a:srgbClr val="64DD1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522" name="Group"/>
          <p:cNvGrpSpPr/>
          <p:nvPr/>
        </p:nvGrpSpPr>
        <p:grpSpPr>
          <a:xfrm>
            <a:off x="5750538" y="7944574"/>
            <a:ext cx="2580939" cy="1765653"/>
            <a:chOff x="0" y="0"/>
            <a:chExt cx="2580937" cy="1765651"/>
          </a:xfrm>
        </p:grpSpPr>
        <p:sp>
          <p:nvSpPr>
            <p:cNvPr id="519" name="Rectangle"/>
            <p:cNvSpPr/>
            <p:nvPr/>
          </p:nvSpPr>
          <p:spPr>
            <a:xfrm>
              <a:off x="1038" y="-1"/>
              <a:ext cx="2579900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20" name="HOST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HOST</a:t>
              </a:r>
            </a:p>
          </p:txBody>
        </p:sp>
        <p:sp>
          <p:nvSpPr>
            <p:cNvPr id="52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26" name="Group"/>
          <p:cNvGrpSpPr/>
          <p:nvPr/>
        </p:nvGrpSpPr>
        <p:grpSpPr>
          <a:xfrm>
            <a:off x="12867540" y="10512501"/>
            <a:ext cx="5135044" cy="1765653"/>
            <a:chOff x="0" y="0"/>
            <a:chExt cx="5135043" cy="1765651"/>
          </a:xfrm>
        </p:grpSpPr>
        <p:sp>
          <p:nvSpPr>
            <p:cNvPr id="523" name="Rectangle"/>
            <p:cNvSpPr/>
            <p:nvPr/>
          </p:nvSpPr>
          <p:spPr>
            <a:xfrm>
              <a:off x="1038" y="-1"/>
              <a:ext cx="5134006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24" name="PROJECT/REPO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PROJECT/REPO</a:t>
              </a:r>
            </a:p>
          </p:txBody>
        </p:sp>
        <p:sp>
          <p:nvSpPr>
            <p:cNvPr id="52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30" name="Group"/>
          <p:cNvGrpSpPr/>
          <p:nvPr/>
        </p:nvGrpSpPr>
        <p:grpSpPr>
          <a:xfrm>
            <a:off x="7863594" y="9228538"/>
            <a:ext cx="6748882" cy="991305"/>
            <a:chOff x="0" y="0"/>
            <a:chExt cx="6748881" cy="991303"/>
          </a:xfrm>
        </p:grpSpPr>
        <p:sp>
          <p:nvSpPr>
            <p:cNvPr id="527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28" name="USER/ORGANIZATION"/>
            <p:cNvSpPr txBox="1"/>
            <p:nvPr/>
          </p:nvSpPr>
          <p:spPr>
            <a:xfrm>
              <a:off x="844184" y="62264"/>
              <a:ext cx="561485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USER/ORGANIZATION</a:t>
              </a:r>
            </a:p>
          </p:txBody>
        </p:sp>
        <p:sp>
          <p:nvSpPr>
            <p:cNvPr id="52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17526440" y="11796465"/>
            <a:ext cx="3533882" cy="1765653"/>
            <a:chOff x="0" y="0"/>
            <a:chExt cx="3533881" cy="1765651"/>
          </a:xfrm>
        </p:grpSpPr>
        <p:sp>
          <p:nvSpPr>
            <p:cNvPr id="531" name="Rectangle"/>
            <p:cNvSpPr/>
            <p:nvPr/>
          </p:nvSpPr>
          <p:spPr>
            <a:xfrm>
              <a:off x="1038" y="-1"/>
              <a:ext cx="3532844" cy="991305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63238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32" name="PACKAGE"/>
            <p:cNvSpPr/>
            <p:nvPr/>
          </p:nvSpPr>
          <p:spPr>
            <a:xfrm>
              <a:off x="844184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PACKAGE</a:t>
              </a:r>
            </a:p>
          </p:txBody>
        </p:sp>
        <p:sp>
          <p:nvSpPr>
            <p:cNvPr id="53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7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0"/>
                            </p:stCondLst>
                            <p:childTnLst>
                              <p:par>
                                <p:cTn id="43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300"/>
                            </p:stCondLst>
                            <p:childTnLst>
                              <p:par>
                                <p:cTn id="52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800"/>
                            </p:stCondLst>
                            <p:childTnLst>
                              <p:par>
                                <p:cTn id="56" presetClass="entr" nodeType="afterEffect" presetSubtype="8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6" grpId="1"/>
      <p:bldP build="whole" bldLvl="1" animBg="1" rev="0" advAuto="0" spid="517" grpId="8"/>
      <p:bldP build="whole" bldLvl="1" animBg="1" rev="0" advAuto="0" spid="522" grpId="4"/>
      <p:bldP build="whole" bldLvl="1" animBg="1" rev="0" advAuto="0" spid="534" grpId="13"/>
      <p:bldP build="whole" bldLvl="1" animBg="1" rev="0" advAuto="0" spid="515" grpId="2"/>
      <p:bldP build="whole" bldLvl="1" animBg="1" rev="0" advAuto="0" spid="513" grpId="12"/>
      <p:bldP build="whole" bldLvl="1" animBg="1" rev="0" advAuto="0" spid="516" grpId="5"/>
      <p:bldP build="whole" bldLvl="1" animBg="1" rev="0" advAuto="0" spid="509" grpId="6"/>
      <p:bldP build="whole" bldLvl="1" animBg="1" rev="0" advAuto="0" spid="530" grpId="7"/>
      <p:bldP build="whole" bldLvl="1" animBg="1" rev="0" advAuto="0" spid="526" grpId="10"/>
      <p:bldP build="whole" bldLvl="1" animBg="1" rev="0" advAuto="0" spid="518" grpId="11"/>
      <p:bldP build="whole" bldLvl="1" animBg="1" rev="0" advAuto="0" spid="511" grpId="9"/>
      <p:bldP build="whole" bldLvl="1" animBg="1" rev="0" advAuto="0" spid="507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ackag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packages </a:t>
            </a: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0012" y="2362705"/>
            <a:ext cx="6458491" cy="509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8865" y="8497685"/>
            <a:ext cx="6400788" cy="509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888" y="4471219"/>
            <a:ext cx="14263848" cy="6627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acking.png" descr="packi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Rectangle"/>
          <p:cNvSpPr/>
          <p:nvPr/>
        </p:nvSpPr>
        <p:spPr>
          <a:xfrm>
            <a:off x="10784368" y="6192924"/>
            <a:ext cx="889393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2" name="Rectangle"/>
          <p:cNvSpPr/>
          <p:nvPr/>
        </p:nvSpPr>
        <p:spPr>
          <a:xfrm>
            <a:off x="1733591" y="9521080"/>
            <a:ext cx="889393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3" name="Rectangle"/>
          <p:cNvSpPr/>
          <p:nvPr/>
        </p:nvSpPr>
        <p:spPr>
          <a:xfrm>
            <a:off x="1696872" y="7308210"/>
            <a:ext cx="2285644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4" name="Rectangle"/>
          <p:cNvSpPr/>
          <p:nvPr/>
        </p:nvSpPr>
        <p:spPr>
          <a:xfrm>
            <a:off x="17665969" y="8576375"/>
            <a:ext cx="2906159" cy="616980"/>
          </a:xfrm>
          <a:prstGeom prst="rect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547" name="Group"/>
          <p:cNvGrpSpPr/>
          <p:nvPr/>
        </p:nvGrpSpPr>
        <p:grpSpPr>
          <a:xfrm>
            <a:off x="925535" y="3905662"/>
            <a:ext cx="1684825" cy="1270001"/>
            <a:chOff x="0" y="312737"/>
            <a:chExt cx="1684823" cy="1270000"/>
          </a:xfrm>
        </p:grpSpPr>
        <p:sp>
          <p:nvSpPr>
            <p:cNvPr id="54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546" name="Rectangle"/>
            <p:cNvSpPr/>
            <p:nvPr/>
          </p:nvSpPr>
          <p:spPr>
            <a:xfrm>
              <a:off x="80498" y="569573"/>
              <a:ext cx="160432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15562322" y="1834353"/>
            <a:ext cx="2723521" cy="1270001"/>
            <a:chOff x="0" y="312737"/>
            <a:chExt cx="2723519" cy="1270000"/>
          </a:xfrm>
        </p:grpSpPr>
        <p:sp>
          <p:nvSpPr>
            <p:cNvPr id="548" name="pkg1/pkg1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pkg1/pkg1.go</a:t>
              </a:r>
            </a:p>
          </p:txBody>
        </p:sp>
        <p:sp>
          <p:nvSpPr>
            <p:cNvPr id="549" name="Rectangle"/>
            <p:cNvSpPr/>
            <p:nvPr/>
          </p:nvSpPr>
          <p:spPr>
            <a:xfrm>
              <a:off x="80498" y="569573"/>
              <a:ext cx="264302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53" name="Group"/>
          <p:cNvGrpSpPr/>
          <p:nvPr/>
        </p:nvGrpSpPr>
        <p:grpSpPr>
          <a:xfrm>
            <a:off x="15562323" y="7975606"/>
            <a:ext cx="3831851" cy="1270001"/>
            <a:chOff x="0" y="312737"/>
            <a:chExt cx="3831850" cy="1270000"/>
          </a:xfrm>
        </p:grpSpPr>
        <p:sp>
          <p:nvSpPr>
            <p:cNvPr id="551" name="pkg1/pkg_anoth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pkg1/pkg_another.go</a:t>
              </a:r>
            </a:p>
          </p:txBody>
        </p:sp>
        <p:sp>
          <p:nvSpPr>
            <p:cNvPr id="552" name="Rectangle"/>
            <p:cNvSpPr/>
            <p:nvPr/>
          </p:nvSpPr>
          <p:spPr>
            <a:xfrm>
              <a:off x="80498" y="569573"/>
              <a:ext cx="375135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"/>
                            </p:stCondLst>
                            <p:childTnLst>
                              <p:par>
                                <p:cTn id="34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00"/>
                            </p:stCondLst>
                            <p:childTnLst>
                              <p:par>
                                <p:cTn id="44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7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7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2" grpId="10"/>
      <p:bldP build="whole" bldLvl="1" animBg="1" rev="0" advAuto="0" spid="544" grpId="9"/>
      <p:bldP build="whole" bldLvl="1" animBg="1" rev="0" advAuto="0" spid="539" grpId="2"/>
      <p:bldP build="whole" bldLvl="1" animBg="1" rev="0" advAuto="0" spid="537" grpId="5"/>
      <p:bldP build="whole" bldLvl="1" animBg="1" rev="0" advAuto="0" spid="543" grpId="6"/>
      <p:bldP build="whole" bldLvl="1" animBg="1" rev="0" advAuto="0" spid="553" grpId="7"/>
      <p:bldP build="whole" bldLvl="1" animBg="1" rev="0" advAuto="0" spid="550" grpId="4"/>
      <p:bldP build="whole" bldLvl="1" animBg="1" rev="0" advAuto="0" spid="538" grpId="8"/>
      <p:bldP build="whole" bldLvl="1" animBg="1" rev="0" advAuto="0" spid="547" grpId="1"/>
      <p:bldP build="whole" bldLvl="1" animBg="1" rev="0" advAuto="0" spid="541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ackages best practices"/>
          <p:cNvSpPr txBox="1"/>
          <p:nvPr>
            <p:ph type="title"/>
          </p:nvPr>
        </p:nvSpPr>
        <p:spPr>
          <a:xfrm>
            <a:off x="6552131" y="1143000"/>
            <a:ext cx="1127973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packages best practices</a:t>
            </a:r>
          </a:p>
        </p:txBody>
      </p:sp>
      <p:grpSp>
        <p:nvGrpSpPr>
          <p:cNvPr id="559" name="Group"/>
          <p:cNvGrpSpPr/>
          <p:nvPr/>
        </p:nvGrpSpPr>
        <p:grpSpPr>
          <a:xfrm>
            <a:off x="1359016" y="3846291"/>
            <a:ext cx="10696476" cy="1765653"/>
            <a:chOff x="0" y="0"/>
            <a:chExt cx="10696474" cy="1765651"/>
          </a:xfrm>
        </p:grpSpPr>
        <p:sp>
          <p:nvSpPr>
            <p:cNvPr id="556" name="Rectangle"/>
            <p:cNvSpPr/>
            <p:nvPr/>
          </p:nvSpPr>
          <p:spPr>
            <a:xfrm>
              <a:off x="1038" y="-1"/>
              <a:ext cx="1069543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57" name="Name them concise and meaningfu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Name them </a:t>
              </a:r>
              <a:r>
                <a:rPr b="1"/>
                <a:t>concise</a:t>
              </a:r>
              <a:r>
                <a:t> and </a:t>
              </a:r>
              <a:r>
                <a:rPr b="1"/>
                <a:t>meaningful</a:t>
              </a:r>
            </a:p>
          </p:txBody>
        </p:sp>
        <p:sp>
          <p:nvSpPr>
            <p:cNvPr id="55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359016" y="6590708"/>
            <a:ext cx="9737394" cy="1765653"/>
            <a:chOff x="0" y="0"/>
            <a:chExt cx="9737392" cy="1765651"/>
          </a:xfrm>
        </p:grpSpPr>
        <p:sp>
          <p:nvSpPr>
            <p:cNvPr id="560" name="Rectangle"/>
            <p:cNvSpPr/>
            <p:nvPr/>
          </p:nvSpPr>
          <p:spPr>
            <a:xfrm>
              <a:off x="1038" y="-1"/>
              <a:ext cx="97363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61" name="Package name = directory nam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Package</a:t>
              </a:r>
              <a:r>
                <a:t> name = </a:t>
              </a:r>
              <a:r>
                <a:rPr b="1"/>
                <a:t>directory</a:t>
              </a:r>
              <a:r>
                <a:t> name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1359016" y="7895980"/>
            <a:ext cx="9030764" cy="1765652"/>
            <a:chOff x="0" y="0"/>
            <a:chExt cx="9030762" cy="1765651"/>
          </a:xfrm>
        </p:grpSpPr>
        <p:sp>
          <p:nvSpPr>
            <p:cNvPr id="564" name="Rectangle"/>
            <p:cNvSpPr/>
            <p:nvPr/>
          </p:nvSpPr>
          <p:spPr>
            <a:xfrm>
              <a:off x="1038" y="-1"/>
              <a:ext cx="902972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65" name="Forget about naming collision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Forget about </a:t>
              </a:r>
              <a:r>
                <a:rPr b="1"/>
                <a:t>naming collision</a:t>
              </a:r>
            </a:p>
          </p:txBody>
        </p:sp>
        <p:sp>
          <p:nvSpPr>
            <p:cNvPr id="56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71" name="Group"/>
          <p:cNvGrpSpPr/>
          <p:nvPr/>
        </p:nvGrpSpPr>
        <p:grpSpPr>
          <a:xfrm>
            <a:off x="1359016" y="9201252"/>
            <a:ext cx="8355642" cy="1765653"/>
            <a:chOff x="0" y="0"/>
            <a:chExt cx="8355640" cy="1765651"/>
          </a:xfrm>
        </p:grpSpPr>
        <p:sp>
          <p:nvSpPr>
            <p:cNvPr id="568" name="Rectangle"/>
            <p:cNvSpPr/>
            <p:nvPr/>
          </p:nvSpPr>
          <p:spPr>
            <a:xfrm>
              <a:off x="1038" y="-1"/>
              <a:ext cx="83546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69" name="No cross reference allowe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No </a:t>
              </a:r>
              <a:r>
                <a:rPr b="1"/>
                <a:t>cross reference</a:t>
              </a:r>
              <a:r>
                <a:t> allowed</a:t>
              </a:r>
            </a:p>
          </p:txBody>
        </p:sp>
        <p:sp>
          <p:nvSpPr>
            <p:cNvPr id="57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1359016" y="5218500"/>
            <a:ext cx="10319433" cy="1765652"/>
            <a:chOff x="0" y="0"/>
            <a:chExt cx="10319431" cy="1765651"/>
          </a:xfrm>
        </p:grpSpPr>
        <p:sp>
          <p:nvSpPr>
            <p:cNvPr id="572" name="Rectangle"/>
            <p:cNvSpPr/>
            <p:nvPr/>
          </p:nvSpPr>
          <p:spPr>
            <a:xfrm>
              <a:off x="1038" y="-1"/>
              <a:ext cx="1031839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73" name="Avoid naming like utils and helper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Avoid naming like </a:t>
              </a:r>
              <a:r>
                <a:rPr b="1"/>
                <a:t>utils</a:t>
              </a:r>
              <a:r>
                <a:t> and </a:t>
              </a:r>
              <a:r>
                <a:rPr b="1"/>
                <a:t>helpers</a:t>
              </a:r>
            </a:p>
          </p:txBody>
        </p:sp>
        <p:sp>
          <p:nvSpPr>
            <p:cNvPr id="57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79" name="Group"/>
          <p:cNvGrpSpPr/>
          <p:nvPr/>
        </p:nvGrpSpPr>
        <p:grpSpPr>
          <a:xfrm>
            <a:off x="1359016" y="10573460"/>
            <a:ext cx="15931423" cy="1765653"/>
            <a:chOff x="0" y="0"/>
            <a:chExt cx="15931421" cy="1765651"/>
          </a:xfrm>
        </p:grpSpPr>
        <p:sp>
          <p:nvSpPr>
            <p:cNvPr id="576" name="Rectangle"/>
            <p:cNvSpPr/>
            <p:nvPr/>
          </p:nvSpPr>
          <p:spPr>
            <a:xfrm>
              <a:off x="1038" y="-1"/>
              <a:ext cx="1593038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77" name="Create a file exactly as package name for common thing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file</a:t>
              </a:r>
              <a:r>
                <a:t> exactly as </a:t>
              </a:r>
              <a:r>
                <a:rPr b="1"/>
                <a:t>package name</a:t>
              </a:r>
              <a:r>
                <a:t> for </a:t>
              </a:r>
              <a:r>
                <a:rPr b="1"/>
                <a:t>common</a:t>
              </a:r>
              <a:r>
                <a:t> things</a:t>
              </a:r>
            </a:p>
          </p:txBody>
        </p:sp>
        <p:sp>
          <p:nvSpPr>
            <p:cNvPr id="57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83" name="Group"/>
          <p:cNvGrpSpPr/>
          <p:nvPr/>
        </p:nvGrpSpPr>
        <p:grpSpPr>
          <a:xfrm>
            <a:off x="1359016" y="11945669"/>
            <a:ext cx="11579862" cy="1765653"/>
            <a:chOff x="0" y="0"/>
            <a:chExt cx="11579860" cy="1765651"/>
          </a:xfrm>
        </p:grpSpPr>
        <p:sp>
          <p:nvSpPr>
            <p:cNvPr id="580" name="Rectangle"/>
            <p:cNvSpPr/>
            <p:nvPr/>
          </p:nvSpPr>
          <p:spPr>
            <a:xfrm>
              <a:off x="1038" y="-1"/>
              <a:ext cx="1157882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81" name="Create a dedicated package for test util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dedicated package</a:t>
              </a:r>
              <a:r>
                <a:t> for </a:t>
              </a:r>
              <a:r>
                <a:rPr b="1"/>
                <a:t>test utils</a:t>
              </a:r>
            </a:p>
          </p:txBody>
        </p:sp>
        <p:sp>
          <p:nvSpPr>
            <p:cNvPr id="58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584" name="packing.png" descr="pack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7" grpId="4"/>
      <p:bldP build="whole" bldLvl="1" animBg="1" rev="0" advAuto="0" spid="579" grpId="6"/>
      <p:bldP build="whole" bldLvl="1" animBg="1" rev="0" advAuto="0" spid="583" grpId="7"/>
      <p:bldP build="whole" bldLvl="1" animBg="1" rev="0" advAuto="0" spid="559" grpId="1"/>
      <p:bldP build="whole" bldLvl="1" animBg="1" rev="0" advAuto="0" spid="571" grpId="5"/>
      <p:bldP build="whole" bldLvl="1" animBg="1" rev="0" advAuto="0" spid="575" grpId="2"/>
      <p:bldP build="whole" bldLvl="1" animBg="1" rev="0" advAuto="0" spid="563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ackage management"/>
          <p:cNvSpPr txBox="1"/>
          <p:nvPr>
            <p:ph type="title"/>
          </p:nvPr>
        </p:nvSpPr>
        <p:spPr>
          <a:xfrm>
            <a:off x="7597965" y="1143000"/>
            <a:ext cx="9188071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Package management</a:t>
            </a:r>
          </a:p>
        </p:txBody>
      </p:sp>
      <p:grpSp>
        <p:nvGrpSpPr>
          <p:cNvPr id="590" name="Group"/>
          <p:cNvGrpSpPr/>
          <p:nvPr/>
        </p:nvGrpSpPr>
        <p:grpSpPr>
          <a:xfrm>
            <a:off x="1270000" y="3683571"/>
            <a:ext cx="3496411" cy="1765653"/>
            <a:chOff x="0" y="0"/>
            <a:chExt cx="3496410" cy="1765651"/>
          </a:xfrm>
        </p:grpSpPr>
        <p:sp>
          <p:nvSpPr>
            <p:cNvPr id="587" name="Rectangle"/>
            <p:cNvSpPr/>
            <p:nvPr/>
          </p:nvSpPr>
          <p:spPr>
            <a:xfrm>
              <a:off x="1038" y="-1"/>
              <a:ext cx="349537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88" name="Go mo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Go mod</a:t>
              </a:r>
            </a:p>
          </p:txBody>
        </p:sp>
        <p:sp>
          <p:nvSpPr>
            <p:cNvPr id="58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1270000" y="5116280"/>
            <a:ext cx="3241769" cy="1765653"/>
            <a:chOff x="0" y="0"/>
            <a:chExt cx="3241768" cy="1765651"/>
          </a:xfrm>
        </p:grpSpPr>
        <p:sp>
          <p:nvSpPr>
            <p:cNvPr id="591" name="Rectangle"/>
            <p:cNvSpPr/>
            <p:nvPr/>
          </p:nvSpPr>
          <p:spPr>
            <a:xfrm>
              <a:off x="1038" y="-1"/>
              <a:ext cx="324073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92" name="Dep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Dep</a:t>
              </a:r>
            </a:p>
          </p:txBody>
        </p:sp>
        <p:sp>
          <p:nvSpPr>
            <p:cNvPr id="59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270000" y="6548989"/>
            <a:ext cx="3241769" cy="1765653"/>
            <a:chOff x="0" y="0"/>
            <a:chExt cx="3241768" cy="1765651"/>
          </a:xfrm>
        </p:grpSpPr>
        <p:sp>
          <p:nvSpPr>
            <p:cNvPr id="595" name="Rectangle"/>
            <p:cNvSpPr/>
            <p:nvPr/>
          </p:nvSpPr>
          <p:spPr>
            <a:xfrm>
              <a:off x="1038" y="-1"/>
              <a:ext cx="324073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596" name="Gli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Glide</a:t>
              </a:r>
            </a:p>
          </p:txBody>
        </p:sp>
        <p:sp>
          <p:nvSpPr>
            <p:cNvPr id="59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02" name="Group"/>
          <p:cNvGrpSpPr/>
          <p:nvPr/>
        </p:nvGrpSpPr>
        <p:grpSpPr>
          <a:xfrm>
            <a:off x="1270000" y="7981698"/>
            <a:ext cx="4081993" cy="1765653"/>
            <a:chOff x="0" y="0"/>
            <a:chExt cx="4081992" cy="1765651"/>
          </a:xfrm>
        </p:grpSpPr>
        <p:sp>
          <p:nvSpPr>
            <p:cNvPr id="599" name="Rectangle"/>
            <p:cNvSpPr/>
            <p:nvPr/>
          </p:nvSpPr>
          <p:spPr>
            <a:xfrm>
              <a:off x="1038" y="-1"/>
              <a:ext cx="40809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00" name="$GOPATH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$GOPATH</a:t>
              </a:r>
            </a:p>
          </p:txBody>
        </p:sp>
        <p:sp>
          <p:nvSpPr>
            <p:cNvPr id="60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603" name="packing.png" descr="pack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4" grpId="2"/>
      <p:bldP build="whole" bldLvl="1" animBg="1" rev="0" advAuto="0" spid="598" grpId="3"/>
      <p:bldP build="whole" bldLvl="1" animBg="1" rev="0" advAuto="0" spid="602" grpId="4"/>
      <p:bldP build="whole" bldLvl="1" animBg="1" rev="0" advAuto="0" spid="59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 mod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Go mod</a:t>
            </a:r>
          </a:p>
        </p:txBody>
      </p:sp>
      <p:grpSp>
        <p:nvGrpSpPr>
          <p:cNvPr id="609" name="Group"/>
          <p:cNvGrpSpPr/>
          <p:nvPr/>
        </p:nvGrpSpPr>
        <p:grpSpPr>
          <a:xfrm>
            <a:off x="1359016" y="2221487"/>
            <a:ext cx="5174395" cy="1765653"/>
            <a:chOff x="0" y="0"/>
            <a:chExt cx="5174393" cy="1765651"/>
          </a:xfrm>
        </p:grpSpPr>
        <p:sp>
          <p:nvSpPr>
            <p:cNvPr id="606" name="Rectangle"/>
            <p:cNvSpPr/>
            <p:nvPr/>
          </p:nvSpPr>
          <p:spPr>
            <a:xfrm>
              <a:off x="1038" y="-1"/>
              <a:ext cx="517335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07" name="go mod help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mod help</a:t>
              </a:r>
            </a:p>
          </p:txBody>
        </p:sp>
        <p:sp>
          <p:nvSpPr>
            <p:cNvPr id="60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1359016" y="3606439"/>
            <a:ext cx="14070623" cy="1765653"/>
            <a:chOff x="0" y="0"/>
            <a:chExt cx="14070621" cy="1765651"/>
          </a:xfrm>
        </p:grpSpPr>
        <p:sp>
          <p:nvSpPr>
            <p:cNvPr id="610" name="Rectangle"/>
            <p:cNvSpPr/>
            <p:nvPr/>
          </p:nvSpPr>
          <p:spPr>
            <a:xfrm>
              <a:off x="1038" y="-1"/>
              <a:ext cx="1406958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11" name="go mod init github.com/steevehook/mdc19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mod init github.com/steevehook/mdc19</a:t>
              </a:r>
            </a:p>
          </p:txBody>
        </p:sp>
        <p:sp>
          <p:nvSpPr>
            <p:cNvPr id="61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17" name="Group"/>
          <p:cNvGrpSpPr/>
          <p:nvPr/>
        </p:nvGrpSpPr>
        <p:grpSpPr>
          <a:xfrm>
            <a:off x="1359016" y="10714417"/>
            <a:ext cx="10684769" cy="1765653"/>
            <a:chOff x="0" y="0"/>
            <a:chExt cx="10684767" cy="1765651"/>
          </a:xfrm>
        </p:grpSpPr>
        <p:sp>
          <p:nvSpPr>
            <p:cNvPr id="614" name="Rectangle"/>
            <p:cNvSpPr/>
            <p:nvPr/>
          </p:nvSpPr>
          <p:spPr>
            <a:xfrm>
              <a:off x="1038" y="-1"/>
              <a:ext cx="1068373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15" name="Does not have to be inside $GOPATH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Does </a:t>
              </a:r>
              <a:r>
                <a:rPr b="1"/>
                <a:t>not</a:t>
              </a:r>
              <a:r>
                <a:t> have to be inside </a:t>
              </a:r>
              <a:r>
                <a:rPr b="1"/>
                <a:t>$GOPATH</a:t>
              </a:r>
            </a:p>
          </p:txBody>
        </p:sp>
        <p:sp>
          <p:nvSpPr>
            <p:cNvPr id="61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21" name="Group"/>
          <p:cNvGrpSpPr/>
          <p:nvPr/>
        </p:nvGrpSpPr>
        <p:grpSpPr>
          <a:xfrm>
            <a:off x="1359016" y="5027264"/>
            <a:ext cx="9328506" cy="991305"/>
            <a:chOff x="0" y="0"/>
            <a:chExt cx="9328504" cy="991303"/>
          </a:xfrm>
        </p:grpSpPr>
        <p:sp>
          <p:nvSpPr>
            <p:cNvPr id="618" name="Rectangle"/>
            <p:cNvSpPr/>
            <p:nvPr/>
          </p:nvSpPr>
          <p:spPr>
            <a:xfrm>
              <a:off x="1038" y="-1"/>
              <a:ext cx="932746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19" name="go get -u package@v1.0.0"/>
            <p:cNvSpPr/>
            <p:nvPr/>
          </p:nvSpPr>
          <p:spPr>
            <a:xfrm>
              <a:off x="906570" y="495651"/>
              <a:ext cx="81295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get -u package@v1.0.0</a:t>
              </a:r>
            </a:p>
          </p:txBody>
        </p:sp>
        <p:sp>
          <p:nvSpPr>
            <p:cNvPr id="62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25" name="Group"/>
          <p:cNvGrpSpPr/>
          <p:nvPr/>
        </p:nvGrpSpPr>
        <p:grpSpPr>
          <a:xfrm>
            <a:off x="1359016" y="6450016"/>
            <a:ext cx="5709795" cy="1765653"/>
            <a:chOff x="0" y="0"/>
            <a:chExt cx="5709794" cy="1765651"/>
          </a:xfrm>
        </p:grpSpPr>
        <p:sp>
          <p:nvSpPr>
            <p:cNvPr id="622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23" name="go get ./...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get ./...</a:t>
              </a:r>
            </a:p>
          </p:txBody>
        </p:sp>
        <p:sp>
          <p:nvSpPr>
            <p:cNvPr id="62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29" name="Group"/>
          <p:cNvGrpSpPr/>
          <p:nvPr/>
        </p:nvGrpSpPr>
        <p:grpSpPr>
          <a:xfrm>
            <a:off x="1359016" y="12135242"/>
            <a:ext cx="9493456" cy="1765653"/>
            <a:chOff x="0" y="0"/>
            <a:chExt cx="9493454" cy="1765651"/>
          </a:xfrm>
        </p:grpSpPr>
        <p:sp>
          <p:nvSpPr>
            <p:cNvPr id="626" name="Rectangle"/>
            <p:cNvSpPr/>
            <p:nvPr/>
          </p:nvSpPr>
          <p:spPr>
            <a:xfrm>
              <a:off x="1038" y="-1"/>
              <a:ext cx="949241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27" name="Migrates well from dep or gli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Migrates well from </a:t>
              </a:r>
              <a:r>
                <a:rPr b="1"/>
                <a:t>dep</a:t>
              </a:r>
              <a:r>
                <a:t> or </a:t>
              </a:r>
              <a:r>
                <a:rPr b="1"/>
                <a:t>glide</a:t>
              </a:r>
            </a:p>
          </p:txBody>
        </p:sp>
        <p:sp>
          <p:nvSpPr>
            <p:cNvPr id="62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1359016" y="7872768"/>
            <a:ext cx="5709795" cy="1765653"/>
            <a:chOff x="0" y="0"/>
            <a:chExt cx="5709794" cy="1765651"/>
          </a:xfrm>
        </p:grpSpPr>
        <p:sp>
          <p:nvSpPr>
            <p:cNvPr id="630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31" name="go mod tid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mod tidy</a:t>
              </a:r>
            </a:p>
          </p:txBody>
        </p:sp>
        <p:sp>
          <p:nvSpPr>
            <p:cNvPr id="63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37" name="Group"/>
          <p:cNvGrpSpPr/>
          <p:nvPr/>
        </p:nvGrpSpPr>
        <p:grpSpPr>
          <a:xfrm>
            <a:off x="1359016" y="9293593"/>
            <a:ext cx="5709795" cy="1765653"/>
            <a:chOff x="0" y="0"/>
            <a:chExt cx="5709794" cy="1765651"/>
          </a:xfrm>
        </p:grpSpPr>
        <p:sp>
          <p:nvSpPr>
            <p:cNvPr id="634" name="Rectangle"/>
            <p:cNvSpPr/>
            <p:nvPr/>
          </p:nvSpPr>
          <p:spPr>
            <a:xfrm>
              <a:off x="1038" y="-1"/>
              <a:ext cx="570875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635" name="go mod vendo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mod vendor</a:t>
              </a:r>
            </a:p>
          </p:txBody>
        </p:sp>
        <p:sp>
          <p:nvSpPr>
            <p:cNvPr id="63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638" name="packing.png" descr="pack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3" grpId="2"/>
      <p:bldP build="whole" bldLvl="1" animBg="1" rev="0" advAuto="0" spid="637" grpId="6"/>
      <p:bldP build="whole" bldLvl="1" animBg="1" rev="0" advAuto="0" spid="633" grpId="5"/>
      <p:bldP build="whole" bldLvl="1" animBg="1" rev="0" advAuto="0" spid="609" grpId="1"/>
      <p:bldP build="whole" bldLvl="1" animBg="1" rev="0" advAuto="0" spid="617" grpId="7"/>
      <p:bldP build="whole" bldLvl="1" animBg="1" rev="0" advAuto="0" spid="629" grpId="8"/>
      <p:bldP build="whole" bldLvl="1" animBg="1" rev="0" advAuto="0" spid="625" grpId="4"/>
      <p:bldP build="whole" bldLvl="1" animBg="1" rev="0" advAuto="0" spid="621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ircle"/>
          <p:cNvSpPr/>
          <p:nvPr/>
        </p:nvSpPr>
        <p:spPr>
          <a:xfrm>
            <a:off x="1414269" y="4983932"/>
            <a:ext cx="3697398" cy="36973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787400" dist="25400" dir="5400000">
              <a:srgbClr val="000000">
                <a:alpha val="25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8" name="Cîrlig ștefan"/>
          <p:cNvSpPr txBox="1"/>
          <p:nvPr/>
        </p:nvSpPr>
        <p:spPr>
          <a:xfrm>
            <a:off x="1270000" y="8966148"/>
            <a:ext cx="3985937" cy="956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6200">
                <a:solidFill>
                  <a:srgbClr val="66C2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Cîrlig ștefan</a:t>
            </a:r>
          </a:p>
        </p:txBody>
      </p:sp>
      <p:sp>
        <p:nvSpPr>
          <p:cNvPr id="169" name="Go developer @ Ellation"/>
          <p:cNvSpPr txBox="1"/>
          <p:nvPr/>
        </p:nvSpPr>
        <p:spPr>
          <a:xfrm>
            <a:off x="1441909" y="9630136"/>
            <a:ext cx="5813312" cy="956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spcBef>
                <a:spcPts val="0"/>
              </a:spcBef>
              <a:defRPr b="1" sz="40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Go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developer</a:t>
            </a:r>
            <a:r>
              <a:t>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@</a:t>
            </a:r>
            <a:r>
              <a:t>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Ellation</a:t>
            </a:r>
          </a:p>
        </p:txBody>
      </p:sp>
      <p:pic>
        <p:nvPicPr>
          <p:cNvPr id="170" name="twitter.png" descr="twit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3240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20000"/>
              </a:srgbClr>
            </a:outerShdw>
          </a:effectLst>
        </p:spPr>
      </p:pic>
      <p:pic>
        <p:nvPicPr>
          <p:cNvPr id="171" name="youtube.png" descr="youtub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25782" y="6070631"/>
            <a:ext cx="1524001" cy="152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20000"/>
              </a:srgbClr>
            </a:outerShdw>
          </a:effectLst>
        </p:spPr>
      </p:pic>
      <p:pic>
        <p:nvPicPr>
          <p:cNvPr id="172" name="facebook.png" descr="faceboo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44087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20000"/>
              </a:srgbClr>
            </a:outerShdw>
          </a:effectLst>
        </p:spPr>
      </p:pic>
      <p:pic>
        <p:nvPicPr>
          <p:cNvPr id="173" name="instagram.png" descr="instagr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34934" y="6096000"/>
            <a:ext cx="1524001" cy="152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20000"/>
              </a:srgbClr>
            </a:outerShdw>
          </a:effectLst>
        </p:spPr>
      </p:pic>
      <p:grpSp>
        <p:nvGrpSpPr>
          <p:cNvPr id="177" name="Group"/>
          <p:cNvGrpSpPr/>
          <p:nvPr/>
        </p:nvGrpSpPr>
        <p:grpSpPr>
          <a:xfrm>
            <a:off x="7604966" y="8120218"/>
            <a:ext cx="3620549" cy="956132"/>
            <a:chOff x="0" y="0"/>
            <a:chExt cx="3620547" cy="956131"/>
          </a:xfrm>
        </p:grpSpPr>
        <p:sp>
          <p:nvSpPr>
            <p:cNvPr id="174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175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5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6" name="@steevehook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@steevehook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11495813" y="8120218"/>
            <a:ext cx="3620549" cy="956132"/>
            <a:chOff x="0" y="0"/>
            <a:chExt cx="3620547" cy="956131"/>
          </a:xfrm>
        </p:grpSpPr>
        <p:sp>
          <p:nvSpPr>
            <p:cNvPr id="178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175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9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80" name="steevehookmd"/>
            <p:cNvSpPr txBox="1"/>
            <p:nvPr/>
          </p:nvSpPr>
          <p:spPr>
            <a:xfrm>
              <a:off x="572516" y="186059"/>
              <a:ext cx="2475515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steevehookmd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15386660" y="8120218"/>
            <a:ext cx="3620549" cy="956132"/>
            <a:chOff x="0" y="0"/>
            <a:chExt cx="3620547" cy="956131"/>
          </a:xfrm>
        </p:grpSpPr>
        <p:sp>
          <p:nvSpPr>
            <p:cNvPr id="182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175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83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84" name="@steevehook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@steevehook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19277508" y="8120218"/>
            <a:ext cx="3620548" cy="956132"/>
            <a:chOff x="0" y="0"/>
            <a:chExt cx="3620547" cy="956131"/>
          </a:xfrm>
        </p:grpSpPr>
        <p:sp>
          <p:nvSpPr>
            <p:cNvPr id="186" name="Rounded Rectangle"/>
            <p:cNvSpPr/>
            <p:nvPr/>
          </p:nvSpPr>
          <p:spPr>
            <a:xfrm>
              <a:off x="0" y="0"/>
              <a:ext cx="3620548" cy="956132"/>
            </a:xfrm>
            <a:prstGeom prst="roundRect">
              <a:avLst>
                <a:gd name="adj" fmla="val 19115"/>
              </a:avLst>
            </a:prstGeom>
            <a:solidFill>
              <a:srgbClr val="39C4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175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87" name="Rounded Rectangle"/>
            <p:cNvSpPr/>
            <p:nvPr/>
          </p:nvSpPr>
          <p:spPr>
            <a:xfrm>
              <a:off x="148121" y="137196"/>
              <a:ext cx="3324305" cy="681740"/>
            </a:xfrm>
            <a:prstGeom prst="roundRect">
              <a:avLst>
                <a:gd name="adj" fmla="val 21687"/>
              </a:avLst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88" name="GopherTuts"/>
            <p:cNvSpPr txBox="1"/>
            <p:nvPr/>
          </p:nvSpPr>
          <p:spPr>
            <a:xfrm>
              <a:off x="693036" y="186059"/>
              <a:ext cx="2234474" cy="584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GopherTuts</a:t>
              </a:r>
            </a:p>
          </p:txBody>
        </p:sp>
      </p:grpSp>
      <p:sp>
        <p:nvSpPr>
          <p:cNvPr id="190" name="0.0.0.0/me"/>
          <p:cNvSpPr txBox="1"/>
          <p:nvPr>
            <p:ph type="title"/>
          </p:nvPr>
        </p:nvSpPr>
        <p:spPr>
          <a:xfrm>
            <a:off x="8283525" y="1143000"/>
            <a:ext cx="8607395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0.0.0.0/me</a:t>
            </a:r>
          </a:p>
        </p:txBody>
      </p:sp>
      <p:pic>
        <p:nvPicPr>
          <p:cNvPr id="191" name="github-logo.png" descr="github-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25222" y="10959365"/>
            <a:ext cx="1524001" cy="152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30000"/>
              </a:srgbClr>
            </a:outerShdw>
          </a:effectLst>
        </p:spPr>
      </p:pic>
      <p:grpSp>
        <p:nvGrpSpPr>
          <p:cNvPr id="195" name="Group"/>
          <p:cNvGrpSpPr/>
          <p:nvPr/>
        </p:nvGrpSpPr>
        <p:grpSpPr>
          <a:xfrm>
            <a:off x="13877135" y="11061185"/>
            <a:ext cx="4293504" cy="1320362"/>
            <a:chOff x="0" y="0"/>
            <a:chExt cx="4293502" cy="1320361"/>
          </a:xfrm>
        </p:grpSpPr>
        <p:sp>
          <p:nvSpPr>
            <p:cNvPr id="192" name="Rounded Rectangle"/>
            <p:cNvSpPr/>
            <p:nvPr/>
          </p:nvSpPr>
          <p:spPr>
            <a:xfrm>
              <a:off x="0" y="0"/>
              <a:ext cx="4293503" cy="1320362"/>
            </a:xfrm>
            <a:prstGeom prst="roundRect">
              <a:avLst>
                <a:gd name="adj" fmla="val 13842"/>
              </a:avLst>
            </a:prstGeom>
            <a:solidFill>
              <a:srgbClr val="FF8A8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175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93" name="Rounded Rectangle"/>
            <p:cNvSpPr/>
            <p:nvPr/>
          </p:nvSpPr>
          <p:spPr>
            <a:xfrm>
              <a:off x="153782" y="182116"/>
              <a:ext cx="3985938" cy="956132"/>
            </a:xfrm>
            <a:prstGeom prst="roundRect">
              <a:avLst>
                <a:gd name="adj" fmla="val 15463"/>
              </a:avLst>
            </a:prstGeom>
            <a:solidFill>
              <a:srgbClr val="F4433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94" name="steevehook/mdc19"/>
            <p:cNvSpPr txBox="1"/>
            <p:nvPr/>
          </p:nvSpPr>
          <p:spPr>
            <a:xfrm>
              <a:off x="478108" y="368175"/>
              <a:ext cx="3337287" cy="584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steevehook/mdc19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 mod exampl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Go mod example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840" y="3266024"/>
            <a:ext cx="12799245" cy="4489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5434" y="3655643"/>
            <a:ext cx="10709570" cy="3709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9100" y="8710175"/>
            <a:ext cx="17845800" cy="48146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6" name="Group"/>
          <p:cNvGrpSpPr/>
          <p:nvPr/>
        </p:nvGrpSpPr>
        <p:grpSpPr>
          <a:xfrm>
            <a:off x="311349" y="2447444"/>
            <a:ext cx="1773946" cy="710503"/>
            <a:chOff x="0" y="0"/>
            <a:chExt cx="1773944" cy="710502"/>
          </a:xfrm>
        </p:grpSpPr>
        <p:sp>
          <p:nvSpPr>
            <p:cNvPr id="644" name="main.go"/>
            <p:cNvSpPr txBox="1"/>
            <p:nvPr/>
          </p:nvSpPr>
          <p:spPr>
            <a:xfrm>
              <a:off x="0" y="-1"/>
              <a:ext cx="1496899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645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49" name="Group"/>
          <p:cNvGrpSpPr/>
          <p:nvPr/>
        </p:nvGrpSpPr>
        <p:grpSpPr>
          <a:xfrm>
            <a:off x="13417749" y="2704251"/>
            <a:ext cx="1773946" cy="710503"/>
            <a:chOff x="0" y="0"/>
            <a:chExt cx="1773944" cy="710502"/>
          </a:xfrm>
        </p:grpSpPr>
        <p:sp>
          <p:nvSpPr>
            <p:cNvPr id="647" name="go.mod"/>
            <p:cNvSpPr txBox="1"/>
            <p:nvPr/>
          </p:nvSpPr>
          <p:spPr>
            <a:xfrm>
              <a:off x="0" y="-1"/>
              <a:ext cx="1443559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go.mod</a:t>
              </a:r>
            </a:p>
          </p:txBody>
        </p:sp>
        <p:sp>
          <p:nvSpPr>
            <p:cNvPr id="648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3181549" y="7863155"/>
            <a:ext cx="1773946" cy="710503"/>
            <a:chOff x="0" y="0"/>
            <a:chExt cx="1773944" cy="710502"/>
          </a:xfrm>
        </p:grpSpPr>
        <p:sp>
          <p:nvSpPr>
            <p:cNvPr id="650" name="go.sum"/>
            <p:cNvSpPr txBox="1"/>
            <p:nvPr/>
          </p:nvSpPr>
          <p:spPr>
            <a:xfrm>
              <a:off x="0" y="-1"/>
              <a:ext cx="1365682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go.sum</a:t>
              </a:r>
            </a:p>
          </p:txBody>
        </p:sp>
        <p:sp>
          <p:nvSpPr>
            <p:cNvPr id="651" name="Rectangle"/>
            <p:cNvSpPr/>
            <p:nvPr/>
          </p:nvSpPr>
          <p:spPr>
            <a:xfrm>
              <a:off x="80498" y="569573"/>
              <a:ext cx="169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653" name="packing.png" descr="packi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Rectangle"/>
          <p:cNvSpPr/>
          <p:nvPr/>
        </p:nvSpPr>
        <p:spPr>
          <a:xfrm>
            <a:off x="1752744" y="4466671"/>
            <a:ext cx="5496240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55" name="Rectangle"/>
          <p:cNvSpPr/>
          <p:nvPr/>
        </p:nvSpPr>
        <p:spPr>
          <a:xfrm>
            <a:off x="13508701" y="3787921"/>
            <a:ext cx="8878961" cy="505419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56" name="Rectangle"/>
          <p:cNvSpPr/>
          <p:nvPr/>
        </p:nvSpPr>
        <p:spPr>
          <a:xfrm>
            <a:off x="13508701" y="6774422"/>
            <a:ext cx="10643038" cy="505420"/>
          </a:xfrm>
          <a:prstGeom prst="rect">
            <a:avLst/>
          </a:prstGeom>
          <a:ln w="635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00"/>
                            </p:stCondLst>
                            <p:childTnLst>
                              <p:par>
                                <p:cTn id="43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6" grpId="1"/>
      <p:bldP build="whole" bldLvl="1" animBg="1" rev="0" advAuto="0" spid="649" grpId="4"/>
      <p:bldP build="whole" bldLvl="1" animBg="1" rev="0" advAuto="0" spid="656" grpId="7"/>
      <p:bldP build="whole" bldLvl="1" animBg="1" rev="0" advAuto="0" spid="654" grpId="3"/>
      <p:bldP build="whole" bldLvl="1" animBg="1" rev="0" advAuto="0" spid="643" grpId="9"/>
      <p:bldP build="whole" bldLvl="1" animBg="1" rev="0" advAuto="0" spid="652" grpId="8"/>
      <p:bldP build="whole" bldLvl="1" animBg="1" rev="0" advAuto="0" spid="642" grpId="5"/>
      <p:bldP build="whole" bldLvl="1" animBg="1" rev="0" advAuto="0" spid="655" grpId="6"/>
      <p:bldP build="whole" bldLvl="1" animBg="1" rev="0" advAuto="0" spid="641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Basic typ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Basic types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6546454" y="3306411"/>
            <a:ext cx="3538883" cy="1378104"/>
            <a:chOff x="0" y="0"/>
            <a:chExt cx="3538882" cy="1378103"/>
          </a:xfrm>
        </p:grpSpPr>
        <p:grpSp>
          <p:nvGrpSpPr>
            <p:cNvPr id="66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5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6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62" name="boo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bool</a:t>
              </a:r>
            </a:p>
          </p:txBody>
        </p:sp>
      </p:grpSp>
      <p:grpSp>
        <p:nvGrpSpPr>
          <p:cNvPr id="668" name="Group"/>
          <p:cNvGrpSpPr/>
          <p:nvPr/>
        </p:nvGrpSpPr>
        <p:grpSpPr>
          <a:xfrm>
            <a:off x="6546454" y="4937068"/>
            <a:ext cx="3538883" cy="1378104"/>
            <a:chOff x="0" y="0"/>
            <a:chExt cx="3538882" cy="1378103"/>
          </a:xfrm>
        </p:grpSpPr>
        <p:grpSp>
          <p:nvGrpSpPr>
            <p:cNvPr id="66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6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6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67" name="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</a:t>
              </a:r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6546454" y="6567723"/>
            <a:ext cx="3538883" cy="1378105"/>
            <a:chOff x="0" y="0"/>
            <a:chExt cx="3538882" cy="1378103"/>
          </a:xfrm>
        </p:grpSpPr>
        <p:grpSp>
          <p:nvGrpSpPr>
            <p:cNvPr id="67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6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7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72" name="int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int8</a:t>
              </a:r>
            </a:p>
          </p:txBody>
        </p:sp>
      </p:grpSp>
      <p:grpSp>
        <p:nvGrpSpPr>
          <p:cNvPr id="678" name="Group"/>
          <p:cNvGrpSpPr/>
          <p:nvPr/>
        </p:nvGrpSpPr>
        <p:grpSpPr>
          <a:xfrm>
            <a:off x="6546454" y="8198380"/>
            <a:ext cx="3538883" cy="1378104"/>
            <a:chOff x="0" y="0"/>
            <a:chExt cx="3538882" cy="1378103"/>
          </a:xfrm>
        </p:grpSpPr>
        <p:grpSp>
          <p:nvGrpSpPr>
            <p:cNvPr id="67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7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7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77" name="int16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int16</a:t>
              </a:r>
            </a:p>
          </p:txBody>
        </p:sp>
      </p:grpSp>
      <p:grpSp>
        <p:nvGrpSpPr>
          <p:cNvPr id="683" name="Group"/>
          <p:cNvGrpSpPr/>
          <p:nvPr/>
        </p:nvGrpSpPr>
        <p:grpSpPr>
          <a:xfrm>
            <a:off x="6546454" y="9829036"/>
            <a:ext cx="3538883" cy="1378104"/>
            <a:chOff x="0" y="0"/>
            <a:chExt cx="3538882" cy="1378103"/>
          </a:xfrm>
        </p:grpSpPr>
        <p:grpSp>
          <p:nvGrpSpPr>
            <p:cNvPr id="68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7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8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82" name="int32/rune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int32/rune</a:t>
              </a:r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6546454" y="11459692"/>
            <a:ext cx="3538883" cy="1378104"/>
            <a:chOff x="0" y="0"/>
            <a:chExt cx="3538882" cy="1378103"/>
          </a:xfrm>
        </p:grpSpPr>
        <p:grpSp>
          <p:nvGrpSpPr>
            <p:cNvPr id="68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8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8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87" name="in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int64</a:t>
              </a:r>
            </a:p>
          </p:txBody>
        </p:sp>
      </p:grpSp>
      <p:grpSp>
        <p:nvGrpSpPr>
          <p:cNvPr id="693" name="Group"/>
          <p:cNvGrpSpPr/>
          <p:nvPr/>
        </p:nvGrpSpPr>
        <p:grpSpPr>
          <a:xfrm>
            <a:off x="10414523" y="3306411"/>
            <a:ext cx="3538883" cy="1378104"/>
            <a:chOff x="0" y="0"/>
            <a:chExt cx="3538882" cy="1378103"/>
          </a:xfrm>
        </p:grpSpPr>
        <p:grpSp>
          <p:nvGrpSpPr>
            <p:cNvPr id="69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8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9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92" name="u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</a:t>
              </a:r>
            </a:p>
          </p:txBody>
        </p:sp>
      </p:grpSp>
      <p:grpSp>
        <p:nvGrpSpPr>
          <p:cNvPr id="698" name="Group"/>
          <p:cNvGrpSpPr/>
          <p:nvPr/>
        </p:nvGrpSpPr>
        <p:grpSpPr>
          <a:xfrm>
            <a:off x="10414523" y="4937068"/>
            <a:ext cx="3538883" cy="1378104"/>
            <a:chOff x="0" y="0"/>
            <a:chExt cx="3538882" cy="1378103"/>
          </a:xfrm>
        </p:grpSpPr>
        <p:grpSp>
          <p:nvGrpSpPr>
            <p:cNvPr id="69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9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69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697" name="uint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uint8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10414523" y="6567723"/>
            <a:ext cx="3538883" cy="1378105"/>
            <a:chOff x="0" y="0"/>
            <a:chExt cx="3538882" cy="1378103"/>
          </a:xfrm>
        </p:grpSpPr>
        <p:grpSp>
          <p:nvGrpSpPr>
            <p:cNvPr id="70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69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0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02" name="uint16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uint16</a:t>
              </a:r>
            </a:p>
          </p:txBody>
        </p:sp>
      </p:grpSp>
      <p:grpSp>
        <p:nvGrpSpPr>
          <p:cNvPr id="708" name="Group"/>
          <p:cNvGrpSpPr/>
          <p:nvPr/>
        </p:nvGrpSpPr>
        <p:grpSpPr>
          <a:xfrm>
            <a:off x="10414523" y="8198380"/>
            <a:ext cx="3538883" cy="1378104"/>
            <a:chOff x="0" y="0"/>
            <a:chExt cx="3538882" cy="1378103"/>
          </a:xfrm>
        </p:grpSpPr>
        <p:grpSp>
          <p:nvGrpSpPr>
            <p:cNvPr id="70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0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0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07" name="uint32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uint32</a:t>
              </a:r>
            </a:p>
          </p:txBody>
        </p:sp>
      </p:grpSp>
      <p:grpSp>
        <p:nvGrpSpPr>
          <p:cNvPr id="713" name="Group"/>
          <p:cNvGrpSpPr/>
          <p:nvPr/>
        </p:nvGrpSpPr>
        <p:grpSpPr>
          <a:xfrm>
            <a:off x="10414523" y="9829036"/>
            <a:ext cx="3538883" cy="1378104"/>
            <a:chOff x="0" y="0"/>
            <a:chExt cx="3538882" cy="1378103"/>
          </a:xfrm>
        </p:grpSpPr>
        <p:grpSp>
          <p:nvGrpSpPr>
            <p:cNvPr id="71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0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1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12" name="uin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uint64</a:t>
              </a:r>
            </a:p>
          </p:txBody>
        </p:sp>
      </p:grpSp>
      <p:grpSp>
        <p:nvGrpSpPr>
          <p:cNvPr id="718" name="Group"/>
          <p:cNvGrpSpPr/>
          <p:nvPr/>
        </p:nvGrpSpPr>
        <p:grpSpPr>
          <a:xfrm>
            <a:off x="10414523" y="11459692"/>
            <a:ext cx="3538883" cy="1378104"/>
            <a:chOff x="0" y="0"/>
            <a:chExt cx="3538882" cy="1378103"/>
          </a:xfrm>
        </p:grpSpPr>
        <p:grpSp>
          <p:nvGrpSpPr>
            <p:cNvPr id="71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1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1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17" name="uintpt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uintptr</a:t>
              </a:r>
            </a:p>
          </p:txBody>
        </p:sp>
      </p:grpSp>
      <p:grpSp>
        <p:nvGrpSpPr>
          <p:cNvPr id="723" name="Group"/>
          <p:cNvGrpSpPr/>
          <p:nvPr/>
        </p:nvGrpSpPr>
        <p:grpSpPr>
          <a:xfrm>
            <a:off x="14298663" y="3306411"/>
            <a:ext cx="3538883" cy="1378104"/>
            <a:chOff x="0" y="0"/>
            <a:chExt cx="3538882" cy="1378103"/>
          </a:xfrm>
        </p:grpSpPr>
        <p:grpSp>
          <p:nvGrpSpPr>
            <p:cNvPr id="72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1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2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22" name="float32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float32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14298663" y="4937068"/>
            <a:ext cx="3538883" cy="1378104"/>
            <a:chOff x="0" y="0"/>
            <a:chExt cx="3538882" cy="1378103"/>
          </a:xfrm>
        </p:grpSpPr>
        <p:grpSp>
          <p:nvGrpSpPr>
            <p:cNvPr id="72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2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2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27" name="float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float64</a:t>
              </a:r>
            </a:p>
          </p:txBody>
        </p:sp>
      </p:grpSp>
      <p:grpSp>
        <p:nvGrpSpPr>
          <p:cNvPr id="733" name="Group"/>
          <p:cNvGrpSpPr/>
          <p:nvPr/>
        </p:nvGrpSpPr>
        <p:grpSpPr>
          <a:xfrm>
            <a:off x="14298663" y="6567723"/>
            <a:ext cx="3538883" cy="1378105"/>
            <a:chOff x="0" y="0"/>
            <a:chExt cx="3538882" cy="1378103"/>
          </a:xfrm>
        </p:grpSpPr>
        <p:grpSp>
          <p:nvGrpSpPr>
            <p:cNvPr id="73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2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3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32" name="complex64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complex64</a:t>
              </a:r>
            </a:p>
          </p:txBody>
        </p:sp>
      </p:grpSp>
      <p:grpSp>
        <p:nvGrpSpPr>
          <p:cNvPr id="738" name="Group"/>
          <p:cNvGrpSpPr/>
          <p:nvPr/>
        </p:nvGrpSpPr>
        <p:grpSpPr>
          <a:xfrm>
            <a:off x="14298663" y="8198380"/>
            <a:ext cx="3538883" cy="1378104"/>
            <a:chOff x="0" y="0"/>
            <a:chExt cx="3538882" cy="1378103"/>
          </a:xfrm>
        </p:grpSpPr>
        <p:grpSp>
          <p:nvGrpSpPr>
            <p:cNvPr id="736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34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35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37" name="complex128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complex128</a:t>
              </a:r>
            </a:p>
          </p:txBody>
        </p:sp>
      </p:grpSp>
      <p:grpSp>
        <p:nvGrpSpPr>
          <p:cNvPr id="743" name="Group"/>
          <p:cNvGrpSpPr/>
          <p:nvPr/>
        </p:nvGrpSpPr>
        <p:grpSpPr>
          <a:xfrm>
            <a:off x="14298663" y="9829036"/>
            <a:ext cx="3538883" cy="1378104"/>
            <a:chOff x="0" y="0"/>
            <a:chExt cx="3538882" cy="1378103"/>
          </a:xfrm>
        </p:grpSpPr>
        <p:grpSp>
          <p:nvGrpSpPr>
            <p:cNvPr id="741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739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40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742" name="string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string</a:t>
              </a:r>
            </a:p>
          </p:txBody>
        </p:sp>
      </p:grpSp>
      <p:pic>
        <p:nvPicPr>
          <p:cNvPr id="744" name="blocks.png" descr="bloc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ntr" nodeType="afterEffect" presetSubtype="10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Class="entr" nodeType="afterEffect" presetSubtype="10" presetID="1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Class="entr" nodeType="afterEffect" presetSubtype="10" presetID="1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Class="entr" nodeType="afterEffect" presetSubtype="10" presetID="1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Class="entr" nodeType="afterEffect" presetSubtype="10" presetID="1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Class="entr" nodeType="afterEffect" presetSubtype="10" presetID="1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Class="entr" nodeType="afterEffect" presetSubtype="10" presetID="1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Class="entr" nodeType="afterEffect" presetSubtype="10" presetID="1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0"/>
                            </p:stCondLst>
                            <p:childTnLst>
                              <p:par>
                                <p:cTn id="50" presetClass="entr" nodeType="afterEffect" presetSubtype="10" presetID="1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Class="entr" nodeType="afterEffect" presetSubtype="10" presetID="1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00"/>
                            </p:stCondLst>
                            <p:childTnLst>
                              <p:par>
                                <p:cTn id="60" presetClass="entr" nodeType="afterEffect" presetSubtype="10" presetID="1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Class="entr" nodeType="afterEffect" presetSubtype="10" presetID="1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00"/>
                            </p:stCondLst>
                            <p:childTnLst>
                              <p:par>
                                <p:cTn id="70" presetClass="entr" nodeType="afterEffect" presetSubtype="10" presetID="1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600"/>
                            </p:stCondLst>
                            <p:childTnLst>
                              <p:par>
                                <p:cTn id="75" presetClass="entr" nodeType="afterEffect" presetSubtype="10" presetID="1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Class="entr" nodeType="afterEffect" presetSubtype="10" presetID="1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400"/>
                            </p:stCondLst>
                            <p:childTnLst>
                              <p:par>
                                <p:cTn id="85" presetClass="entr" nodeType="afterEffect" presetSubtype="10" presetID="1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8" grpId="5"/>
      <p:bldP build="whole" bldLvl="1" animBg="1" rev="0" advAuto="0" spid="703" grpId="8"/>
      <p:bldP build="whole" bldLvl="1" animBg="1" rev="0" advAuto="0" spid="708" grpId="11"/>
      <p:bldP build="whole" bldLvl="1" animBg="1" rev="0" advAuto="0" spid="713" grpId="14"/>
      <p:bldP build="whole" bldLvl="1" animBg="1" rev="0" advAuto="0" spid="718" grpId="17"/>
      <p:bldP build="whole" bldLvl="1" animBg="1" rev="0" advAuto="0" spid="663" grpId="1"/>
      <p:bldP build="whole" bldLvl="1" animBg="1" rev="0" advAuto="0" spid="668" grpId="4"/>
      <p:bldP build="whole" bldLvl="1" animBg="1" rev="0" advAuto="0" spid="673" grpId="7"/>
      <p:bldP build="whole" bldLvl="1" animBg="1" rev="0" advAuto="0" spid="678" grpId="10"/>
      <p:bldP build="whole" bldLvl="1" animBg="1" rev="0" advAuto="0" spid="728" grpId="6"/>
      <p:bldP build="whole" bldLvl="1" animBg="1" rev="0" advAuto="0" spid="733" grpId="9"/>
      <p:bldP build="whole" bldLvl="1" animBg="1" rev="0" advAuto="0" spid="723" grpId="3"/>
      <p:bldP build="whole" bldLvl="1" animBg="1" rev="0" advAuto="0" spid="738" grpId="12"/>
      <p:bldP build="whole" bldLvl="1" animBg="1" rev="0" advAuto="0" spid="683" grpId="13"/>
      <p:bldP build="whole" bldLvl="1" animBg="1" rev="0" advAuto="0" spid="743" grpId="15"/>
      <p:bldP build="whole" bldLvl="1" animBg="1" rev="0" advAuto="0" spid="688" grpId="16"/>
      <p:bldP build="whole" bldLvl="1" animBg="1" rev="0" advAuto="0" spid="693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onst/var declarations"/>
          <p:cNvSpPr txBox="1"/>
          <p:nvPr>
            <p:ph type="title"/>
          </p:nvPr>
        </p:nvSpPr>
        <p:spPr>
          <a:xfrm>
            <a:off x="7157259" y="1143000"/>
            <a:ext cx="1006948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const/var declarations</a:t>
            </a:r>
          </a:p>
        </p:txBody>
      </p:sp>
      <p:pic>
        <p:nvPicPr>
          <p:cNvPr id="7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9303" y="3714750"/>
            <a:ext cx="8293101" cy="915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55193" y="3714750"/>
            <a:ext cx="12846921" cy="9156700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Rectangle"/>
          <p:cNvSpPr/>
          <p:nvPr/>
        </p:nvSpPr>
        <p:spPr>
          <a:xfrm>
            <a:off x="2691656" y="6235299"/>
            <a:ext cx="2843930" cy="50343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0" name="Rectangle"/>
          <p:cNvSpPr/>
          <p:nvPr/>
        </p:nvSpPr>
        <p:spPr>
          <a:xfrm>
            <a:off x="2691656" y="6850546"/>
            <a:ext cx="5005524" cy="50343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1" name="Rectangle"/>
          <p:cNvSpPr/>
          <p:nvPr/>
        </p:nvSpPr>
        <p:spPr>
          <a:xfrm>
            <a:off x="2767856" y="8054082"/>
            <a:ext cx="3352485" cy="233046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2" name="Rectangle"/>
          <p:cNvSpPr/>
          <p:nvPr/>
        </p:nvSpPr>
        <p:spPr>
          <a:xfrm>
            <a:off x="11232161" y="5628102"/>
            <a:ext cx="3445559" cy="41029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3" name="Rectangle"/>
          <p:cNvSpPr/>
          <p:nvPr/>
        </p:nvSpPr>
        <p:spPr>
          <a:xfrm>
            <a:off x="11232161" y="6151755"/>
            <a:ext cx="2310542" cy="4102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4" name="Rectangle"/>
          <p:cNvSpPr/>
          <p:nvPr/>
        </p:nvSpPr>
        <p:spPr>
          <a:xfrm>
            <a:off x="11232161" y="6662708"/>
            <a:ext cx="2310542" cy="4102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5" name="Rectangle"/>
          <p:cNvSpPr/>
          <p:nvPr/>
        </p:nvSpPr>
        <p:spPr>
          <a:xfrm>
            <a:off x="11232161" y="8087955"/>
            <a:ext cx="1840950" cy="190966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6" name="Rectangle"/>
          <p:cNvSpPr/>
          <p:nvPr/>
        </p:nvSpPr>
        <p:spPr>
          <a:xfrm>
            <a:off x="11846596" y="11472729"/>
            <a:ext cx="1840950" cy="4102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759" name="Group"/>
          <p:cNvGrpSpPr/>
          <p:nvPr/>
        </p:nvGrpSpPr>
        <p:grpSpPr>
          <a:xfrm>
            <a:off x="1381887" y="3178788"/>
            <a:ext cx="2353945" cy="1270001"/>
            <a:chOff x="0" y="312737"/>
            <a:chExt cx="2353944" cy="1270000"/>
          </a:xfrm>
        </p:grpSpPr>
        <p:sp>
          <p:nvSpPr>
            <p:cNvPr id="757" name="consta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constants.go</a:t>
              </a:r>
            </a:p>
          </p:txBody>
        </p:sp>
        <p:sp>
          <p:nvSpPr>
            <p:cNvPr id="758" name="Rectangle"/>
            <p:cNvSpPr/>
            <p:nvPr/>
          </p:nvSpPr>
          <p:spPr>
            <a:xfrm>
              <a:off x="80498" y="569573"/>
              <a:ext cx="227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762" name="Group"/>
          <p:cNvGrpSpPr/>
          <p:nvPr/>
        </p:nvGrpSpPr>
        <p:grpSpPr>
          <a:xfrm>
            <a:off x="10079613" y="3178788"/>
            <a:ext cx="2353945" cy="1270001"/>
            <a:chOff x="0" y="312737"/>
            <a:chExt cx="2353944" cy="1270000"/>
          </a:xfrm>
        </p:grpSpPr>
        <p:sp>
          <p:nvSpPr>
            <p:cNvPr id="760" name="variabl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variables.go</a:t>
              </a:r>
            </a:p>
          </p:txBody>
        </p:sp>
        <p:sp>
          <p:nvSpPr>
            <p:cNvPr id="761" name="Rectangle"/>
            <p:cNvSpPr/>
            <p:nvPr/>
          </p:nvSpPr>
          <p:spPr>
            <a:xfrm>
              <a:off x="80498" y="569573"/>
              <a:ext cx="227344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763" name="blocks.png" descr="block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7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7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7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7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7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9" grpId="3"/>
      <p:bldP build="whole" bldLvl="1" animBg="1" rev="0" advAuto="0" spid="755" grpId="11"/>
      <p:bldP build="whole" bldLvl="1" animBg="1" rev="0" advAuto="0" spid="753" grpId="9"/>
      <p:bldP build="whole" bldLvl="1" animBg="1" rev="0" advAuto="0" spid="762" grpId="6"/>
      <p:bldP build="whole" bldLvl="1" animBg="1" rev="0" advAuto="0" spid="754" grpId="10"/>
      <p:bldP build="whole" bldLvl="1" animBg="1" rev="0" advAuto="0" spid="756" grpId="12"/>
      <p:bldP build="whole" bldLvl="1" animBg="1" rev="0" advAuto="0" spid="751" grpId="5"/>
      <p:bldP build="whole" bldLvl="1" animBg="1" rev="0" advAuto="0" spid="750" grpId="4"/>
      <p:bldP build="whole" bldLvl="1" animBg="1" rev="0" advAuto="0" spid="759" grpId="1"/>
      <p:bldP build="whole" bldLvl="1" animBg="1" rev="0" advAuto="0" spid="752" grpId="8"/>
      <p:bldP build="whole" bldLvl="1" animBg="1" rev="0" advAuto="0" spid="748" grpId="7"/>
      <p:bldP build="whole" bldLvl="1" animBg="1" rev="0" advAuto="0" spid="747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Aggregate typ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Aggregate types</a:t>
            </a:r>
          </a:p>
        </p:txBody>
      </p:sp>
      <p:grpSp>
        <p:nvGrpSpPr>
          <p:cNvPr id="771" name="Group"/>
          <p:cNvGrpSpPr/>
          <p:nvPr/>
        </p:nvGrpSpPr>
        <p:grpSpPr>
          <a:xfrm>
            <a:off x="9186953" y="5417511"/>
            <a:ext cx="3241679" cy="4735178"/>
            <a:chOff x="0" y="0"/>
            <a:chExt cx="3241677" cy="4735177"/>
          </a:xfrm>
        </p:grpSpPr>
        <p:sp>
          <p:nvSpPr>
            <p:cNvPr id="766" name="Map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Maps</a:t>
              </a:r>
            </a:p>
          </p:txBody>
        </p:sp>
        <p:grpSp>
          <p:nvGrpSpPr>
            <p:cNvPr id="770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767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68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769" name="hash.png" descr="hash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88225" y="988226"/>
                <a:ext cx="1265227" cy="1265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77" name="Group"/>
          <p:cNvGrpSpPr/>
          <p:nvPr/>
        </p:nvGrpSpPr>
        <p:grpSpPr>
          <a:xfrm>
            <a:off x="2691427" y="5417511"/>
            <a:ext cx="5284107" cy="4735178"/>
            <a:chOff x="0" y="0"/>
            <a:chExt cx="5284106" cy="4735177"/>
          </a:xfrm>
        </p:grpSpPr>
        <p:sp>
          <p:nvSpPr>
            <p:cNvPr id="772" name="Arrays/Slices"/>
            <p:cNvSpPr txBox="1"/>
            <p:nvPr/>
          </p:nvSpPr>
          <p:spPr>
            <a:xfrm>
              <a:off x="0" y="3414815"/>
              <a:ext cx="5284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>
                <a:spcBef>
                  <a:spcPts val="0"/>
                </a:spcBef>
                <a:defRPr b="1" sz="6100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Arrays/Slices</a:t>
              </a:r>
            </a:p>
          </p:txBody>
        </p:sp>
        <p:grpSp>
          <p:nvGrpSpPr>
            <p:cNvPr id="776" name="Group"/>
            <p:cNvGrpSpPr/>
            <p:nvPr/>
          </p:nvGrpSpPr>
          <p:grpSpPr>
            <a:xfrm>
              <a:off x="1021214" y="0"/>
              <a:ext cx="3241679" cy="3241678"/>
              <a:chOff x="0" y="0"/>
              <a:chExt cx="3241677" cy="3241677"/>
            </a:xfrm>
          </p:grpSpPr>
          <p:sp>
            <p:nvSpPr>
              <p:cNvPr id="773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74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775" name="locator.png" descr="locator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80765" y="1080765"/>
                <a:ext cx="1080148" cy="1080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83" name="Group"/>
          <p:cNvGrpSpPr/>
          <p:nvPr/>
        </p:nvGrpSpPr>
        <p:grpSpPr>
          <a:xfrm>
            <a:off x="13640051" y="5417511"/>
            <a:ext cx="3241679" cy="4735178"/>
            <a:chOff x="0" y="0"/>
            <a:chExt cx="3241677" cy="4735177"/>
          </a:xfrm>
        </p:grpSpPr>
        <p:sp>
          <p:nvSpPr>
            <p:cNvPr id="778" name="Structs"/>
            <p:cNvSpPr txBox="1"/>
            <p:nvPr/>
          </p:nvSpPr>
          <p:spPr>
            <a:xfrm>
              <a:off x="375785" y="3414815"/>
              <a:ext cx="2490107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 defTabSz="747593">
                <a:spcBef>
                  <a:spcPts val="0"/>
                </a:spcBef>
                <a:defRPr b="1" sz="5551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Structs</a:t>
              </a:r>
            </a:p>
          </p:txBody>
        </p:sp>
        <p:grpSp>
          <p:nvGrpSpPr>
            <p:cNvPr id="782" name="Group"/>
            <p:cNvGrpSpPr/>
            <p:nvPr/>
          </p:nvGrpSpPr>
          <p:grpSpPr>
            <a:xfrm>
              <a:off x="0" y="0"/>
              <a:ext cx="3241678" cy="3241678"/>
              <a:chOff x="0" y="0"/>
              <a:chExt cx="3241677" cy="3241677"/>
            </a:xfrm>
          </p:grpSpPr>
          <p:sp>
            <p:nvSpPr>
              <p:cNvPr id="779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80" name="Rounded Rectangle"/>
              <p:cNvSpPr/>
              <p:nvPr/>
            </p:nvSpPr>
            <p:spPr>
              <a:xfrm>
                <a:off x="375785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781" name="hierarchy.png" descr="hierarchy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54089" y="954089"/>
                <a:ext cx="1333501" cy="133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89" name="Group"/>
          <p:cNvGrpSpPr/>
          <p:nvPr/>
        </p:nvGrpSpPr>
        <p:grpSpPr>
          <a:xfrm>
            <a:off x="18093148" y="5417511"/>
            <a:ext cx="3599424" cy="4735178"/>
            <a:chOff x="0" y="0"/>
            <a:chExt cx="3599423" cy="4735177"/>
          </a:xfrm>
        </p:grpSpPr>
        <p:sp>
          <p:nvSpPr>
            <p:cNvPr id="784" name="Channels"/>
            <p:cNvSpPr txBox="1"/>
            <p:nvPr/>
          </p:nvSpPr>
          <p:spPr>
            <a:xfrm>
              <a:off x="0" y="3414815"/>
              <a:ext cx="3599424" cy="1320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ctr" defTabSz="813315">
                <a:spcBef>
                  <a:spcPts val="0"/>
                </a:spcBef>
                <a:defRPr b="1" sz="6039">
                  <a:solidFill>
                    <a:schemeClr val="accent1">
                      <a:hueOff val="262910"/>
                      <a:satOff val="3867"/>
                      <a:lumOff val="-18039"/>
                    </a:schemeClr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Channels</a:t>
              </a:r>
            </a:p>
          </p:txBody>
        </p:sp>
        <p:grpSp>
          <p:nvGrpSpPr>
            <p:cNvPr id="788" name="Group"/>
            <p:cNvGrpSpPr/>
            <p:nvPr/>
          </p:nvGrpSpPr>
          <p:grpSpPr>
            <a:xfrm>
              <a:off x="178872" y="0"/>
              <a:ext cx="3241679" cy="3241678"/>
              <a:chOff x="0" y="0"/>
              <a:chExt cx="3241677" cy="3241677"/>
            </a:xfrm>
          </p:grpSpPr>
          <p:sp>
            <p:nvSpPr>
              <p:cNvPr id="785" name="Rounded Rectangle"/>
              <p:cNvSpPr/>
              <p:nvPr/>
            </p:nvSpPr>
            <p:spPr>
              <a:xfrm>
                <a:off x="0" y="0"/>
                <a:ext cx="3241678" cy="3241678"/>
              </a:xfrm>
              <a:prstGeom prst="roundRect">
                <a:avLst>
                  <a:gd name="adj" fmla="val 15000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786" name="Rounded Rectangle"/>
              <p:cNvSpPr/>
              <p:nvPr/>
            </p:nvSpPr>
            <p:spPr>
              <a:xfrm>
                <a:off x="375786" y="375785"/>
                <a:ext cx="2490107" cy="2490107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787" name="pipe.png" descr="pip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54090" y="954089"/>
                <a:ext cx="1333501" cy="133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3" grpId="3"/>
      <p:bldP build="whole" bldLvl="1" animBg="1" rev="0" advAuto="0" spid="771" grpId="2"/>
      <p:bldP build="whole" bldLvl="1" animBg="1" rev="0" advAuto="0" spid="789" grpId="4"/>
      <p:bldP build="whole" bldLvl="1" animBg="1" rev="0" advAuto="0" spid="77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4135" y="4150304"/>
            <a:ext cx="20495730" cy="9161125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array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arrays</a:t>
            </a:r>
          </a:p>
        </p:txBody>
      </p:sp>
      <p:sp>
        <p:nvSpPr>
          <p:cNvPr id="793" name="Rectangle"/>
          <p:cNvSpPr/>
          <p:nvPr/>
        </p:nvSpPr>
        <p:spPr>
          <a:xfrm>
            <a:off x="6865642" y="10341495"/>
            <a:ext cx="241407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94" name="Rectangle"/>
          <p:cNvSpPr/>
          <p:nvPr/>
        </p:nvSpPr>
        <p:spPr>
          <a:xfrm>
            <a:off x="6270328" y="8496928"/>
            <a:ext cx="2570226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95" name="Rectangle"/>
          <p:cNvSpPr/>
          <p:nvPr/>
        </p:nvSpPr>
        <p:spPr>
          <a:xfrm>
            <a:off x="12016820" y="7273373"/>
            <a:ext cx="5520164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798" name="Group"/>
          <p:cNvGrpSpPr/>
          <p:nvPr/>
        </p:nvGrpSpPr>
        <p:grpSpPr>
          <a:xfrm>
            <a:off x="1858458" y="3575930"/>
            <a:ext cx="1843674" cy="1270001"/>
            <a:chOff x="0" y="312737"/>
            <a:chExt cx="1843673" cy="1270000"/>
          </a:xfrm>
        </p:grpSpPr>
        <p:sp>
          <p:nvSpPr>
            <p:cNvPr id="796" name="array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arrays.go</a:t>
              </a:r>
            </a:p>
          </p:txBody>
        </p:sp>
        <p:sp>
          <p:nvSpPr>
            <p:cNvPr id="797" name="Rectangle"/>
            <p:cNvSpPr/>
            <p:nvPr/>
          </p:nvSpPr>
          <p:spPr>
            <a:xfrm>
              <a:off x="80498" y="569573"/>
              <a:ext cx="176317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799" name="locator.png" descr="loc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8" grpId="1"/>
      <p:bldP build="whole" bldLvl="1" animBg="1" rev="0" advAuto="0" spid="794" grpId="4"/>
      <p:bldP build="whole" bldLvl="1" animBg="1" rev="0" advAuto="0" spid="793" grpId="5"/>
      <p:bldP build="whole" bldLvl="1" animBg="1" rev="0" advAuto="0" spid="791" grpId="2"/>
      <p:bldP build="whole" bldLvl="1" animBg="1" rev="0" advAuto="0" spid="795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7486" y="3550944"/>
            <a:ext cx="18387714" cy="9707441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Slic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Slices</a:t>
            </a:r>
          </a:p>
        </p:txBody>
      </p:sp>
      <p:sp>
        <p:nvSpPr>
          <p:cNvPr id="803" name="Rectangle"/>
          <p:cNvSpPr/>
          <p:nvPr/>
        </p:nvSpPr>
        <p:spPr>
          <a:xfrm>
            <a:off x="9798588" y="7840389"/>
            <a:ext cx="5553373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4" name="Rectangle"/>
          <p:cNvSpPr/>
          <p:nvPr/>
        </p:nvSpPr>
        <p:spPr>
          <a:xfrm>
            <a:off x="14380460" y="8455769"/>
            <a:ext cx="4332279" cy="46787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5" name="Rectangle"/>
          <p:cNvSpPr/>
          <p:nvPr/>
        </p:nvSpPr>
        <p:spPr>
          <a:xfrm>
            <a:off x="5580618" y="9071148"/>
            <a:ext cx="922490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6" name="Rectangle"/>
          <p:cNvSpPr/>
          <p:nvPr/>
        </p:nvSpPr>
        <p:spPr>
          <a:xfrm>
            <a:off x="4101743" y="11477123"/>
            <a:ext cx="3450152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07" name="Rectangle"/>
          <p:cNvSpPr/>
          <p:nvPr/>
        </p:nvSpPr>
        <p:spPr>
          <a:xfrm>
            <a:off x="11068528" y="9686528"/>
            <a:ext cx="1524223" cy="46787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810" name="Group"/>
          <p:cNvGrpSpPr/>
          <p:nvPr/>
        </p:nvGrpSpPr>
        <p:grpSpPr>
          <a:xfrm>
            <a:off x="2382943" y="2990316"/>
            <a:ext cx="1843674" cy="1270001"/>
            <a:chOff x="0" y="312737"/>
            <a:chExt cx="1843673" cy="1270000"/>
          </a:xfrm>
        </p:grpSpPr>
        <p:sp>
          <p:nvSpPr>
            <p:cNvPr id="808" name="slic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slices.go</a:t>
              </a:r>
            </a:p>
          </p:txBody>
        </p:sp>
        <p:sp>
          <p:nvSpPr>
            <p:cNvPr id="809" name="Rectangle"/>
            <p:cNvSpPr/>
            <p:nvPr/>
          </p:nvSpPr>
          <p:spPr>
            <a:xfrm>
              <a:off x="80498" y="569573"/>
              <a:ext cx="176317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811" name="locator.png" descr="loc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7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0" grpId="1"/>
      <p:bldP build="whole" bldLvl="1" animBg="1" rev="0" advAuto="0" spid="806" grpId="7"/>
      <p:bldP build="whole" bldLvl="1" animBg="1" rev="0" advAuto="0" spid="804" grpId="4"/>
      <p:bldP build="whole" bldLvl="1" animBg="1" rev="0" advAuto="0" spid="801" grpId="2"/>
      <p:bldP build="whole" bldLvl="1" animBg="1" rev="0" advAuto="0" spid="807" grpId="6"/>
      <p:bldP build="whole" bldLvl="1" animBg="1" rev="0" advAuto="0" spid="805" grpId="5"/>
      <p:bldP build="whole" bldLvl="1" animBg="1" rev="0" advAuto="0" spid="803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len/cap/append/make"/>
          <p:cNvSpPr txBox="1"/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len/cap/append/make</a:t>
            </a:r>
          </a:p>
        </p:txBody>
      </p:sp>
      <p:grpSp>
        <p:nvGrpSpPr>
          <p:cNvPr id="816" name="Group"/>
          <p:cNvGrpSpPr/>
          <p:nvPr/>
        </p:nvGrpSpPr>
        <p:grpSpPr>
          <a:xfrm>
            <a:off x="2297858" y="4620931"/>
            <a:ext cx="7954542" cy="1323976"/>
            <a:chOff x="0" y="0"/>
            <a:chExt cx="7954540" cy="1323975"/>
          </a:xfrm>
        </p:grpSpPr>
        <p:sp>
          <p:nvSpPr>
            <p:cNvPr id="814" name="len(          )"/>
            <p:cNvSpPr txBox="1"/>
            <p:nvPr/>
          </p:nvSpPr>
          <p:spPr>
            <a:xfrm>
              <a:off x="0" y="-1"/>
              <a:ext cx="7954541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len</a:t>
              </a:r>
              <a:r>
                <a:t>(          )</a:t>
              </a:r>
            </a:p>
          </p:txBody>
        </p:sp>
        <p:sp>
          <p:nvSpPr>
            <p:cNvPr id="815" name="array/slice"/>
            <p:cNvSpPr/>
            <p:nvPr/>
          </p:nvSpPr>
          <p:spPr>
            <a:xfrm>
              <a:off x="2516442" y="26987"/>
              <a:ext cx="4249670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array/slice</a:t>
              </a:r>
            </a:p>
          </p:txBody>
        </p:sp>
      </p:grpSp>
      <p:grpSp>
        <p:nvGrpSpPr>
          <p:cNvPr id="819" name="Group"/>
          <p:cNvGrpSpPr/>
          <p:nvPr/>
        </p:nvGrpSpPr>
        <p:grpSpPr>
          <a:xfrm>
            <a:off x="2297858" y="6271060"/>
            <a:ext cx="7954542" cy="1323976"/>
            <a:chOff x="0" y="0"/>
            <a:chExt cx="7954540" cy="1323975"/>
          </a:xfrm>
        </p:grpSpPr>
        <p:sp>
          <p:nvSpPr>
            <p:cNvPr id="817" name="cap(          )"/>
            <p:cNvSpPr txBox="1"/>
            <p:nvPr/>
          </p:nvSpPr>
          <p:spPr>
            <a:xfrm>
              <a:off x="0" y="-1"/>
              <a:ext cx="7954541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cap</a:t>
              </a:r>
              <a:r>
                <a:t>(          )</a:t>
              </a:r>
            </a:p>
          </p:txBody>
        </p:sp>
        <p:sp>
          <p:nvSpPr>
            <p:cNvPr id="818" name="array/slice"/>
            <p:cNvSpPr/>
            <p:nvPr/>
          </p:nvSpPr>
          <p:spPr>
            <a:xfrm>
              <a:off x="2516442" y="26987"/>
              <a:ext cx="4249670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array/slice</a:t>
              </a:r>
            </a:p>
          </p:txBody>
        </p:sp>
      </p:grpSp>
      <p:grpSp>
        <p:nvGrpSpPr>
          <p:cNvPr id="824" name="Group"/>
          <p:cNvGrpSpPr/>
          <p:nvPr/>
        </p:nvGrpSpPr>
        <p:grpSpPr>
          <a:xfrm>
            <a:off x="2297858" y="7948176"/>
            <a:ext cx="15753508" cy="1323976"/>
            <a:chOff x="0" y="0"/>
            <a:chExt cx="15753506" cy="1323975"/>
          </a:xfrm>
        </p:grpSpPr>
        <p:sp>
          <p:nvSpPr>
            <p:cNvPr id="820" name="append(     ,     ,     , ...)"/>
            <p:cNvSpPr txBox="1"/>
            <p:nvPr/>
          </p:nvSpPr>
          <p:spPr>
            <a:xfrm>
              <a:off x="0" y="-1"/>
              <a:ext cx="15753507" cy="1323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append</a:t>
              </a:r>
              <a:r>
                <a:t>(     ,     ,     , ...)</a:t>
              </a:r>
            </a:p>
          </p:txBody>
        </p:sp>
        <p:sp>
          <p:nvSpPr>
            <p:cNvPr id="821" name="slice"/>
            <p:cNvSpPr/>
            <p:nvPr/>
          </p:nvSpPr>
          <p:spPr>
            <a:xfrm>
              <a:off x="3878313" y="26987"/>
              <a:ext cx="2248957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slice</a:t>
              </a:r>
            </a:p>
          </p:txBody>
        </p:sp>
        <p:sp>
          <p:nvSpPr>
            <p:cNvPr id="822" name="elem"/>
            <p:cNvSpPr/>
            <p:nvPr/>
          </p:nvSpPr>
          <p:spPr>
            <a:xfrm>
              <a:off x="6853854" y="26987"/>
              <a:ext cx="2248958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elem</a:t>
              </a:r>
            </a:p>
          </p:txBody>
        </p:sp>
        <p:sp>
          <p:nvSpPr>
            <p:cNvPr id="823" name="elem"/>
            <p:cNvSpPr/>
            <p:nvPr/>
          </p:nvSpPr>
          <p:spPr>
            <a:xfrm>
              <a:off x="9969096" y="26987"/>
              <a:ext cx="2248957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elem</a:t>
              </a:r>
            </a:p>
          </p:txBody>
        </p:sp>
      </p:grpSp>
      <p:grpSp>
        <p:nvGrpSpPr>
          <p:cNvPr id="829" name="Group"/>
          <p:cNvGrpSpPr/>
          <p:nvPr/>
        </p:nvGrpSpPr>
        <p:grpSpPr>
          <a:xfrm>
            <a:off x="2297858" y="9652280"/>
            <a:ext cx="15037344" cy="1905001"/>
            <a:chOff x="0" y="26987"/>
            <a:chExt cx="15037342" cy="1905000"/>
          </a:xfrm>
        </p:grpSpPr>
        <p:sp>
          <p:nvSpPr>
            <p:cNvPr id="825" name="make(             ,[    ,    ])"/>
            <p:cNvSpPr/>
            <p:nvPr/>
          </p:nvSpPr>
          <p:spPr>
            <a:xfrm>
              <a:off x="0" y="66198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6800">
                  <a:solidFill>
                    <a:srgbClr val="455A64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04A9F4"/>
                  </a:solidFill>
                </a:rPr>
                <a:t>make</a:t>
              </a:r>
              <a:r>
                <a:t>(             ,[    ,    ])</a:t>
              </a:r>
            </a:p>
          </p:txBody>
        </p:sp>
        <p:sp>
          <p:nvSpPr>
            <p:cNvPr id="826" name="slice/map/chan"/>
            <p:cNvSpPr/>
            <p:nvPr/>
          </p:nvSpPr>
          <p:spPr>
            <a:xfrm>
              <a:off x="2852792" y="26987"/>
              <a:ext cx="6158918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slice/map/chan</a:t>
              </a:r>
            </a:p>
          </p:txBody>
        </p:sp>
        <p:sp>
          <p:nvSpPr>
            <p:cNvPr id="827" name="len"/>
            <p:cNvSpPr/>
            <p:nvPr/>
          </p:nvSpPr>
          <p:spPr>
            <a:xfrm>
              <a:off x="10624078" y="26987"/>
              <a:ext cx="1684852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len</a:t>
              </a:r>
            </a:p>
          </p:txBody>
        </p:sp>
        <p:sp>
          <p:nvSpPr>
            <p:cNvPr id="828" name="cap"/>
            <p:cNvSpPr/>
            <p:nvPr/>
          </p:nvSpPr>
          <p:spPr>
            <a:xfrm>
              <a:off x="13352491" y="26987"/>
              <a:ext cx="1684852" cy="1270001"/>
            </a:xfrm>
            <a:prstGeom prst="rect">
              <a:avLst/>
            </a:prstGeom>
            <a:solidFill>
              <a:srgbClr val="03A9F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3900"/>
                </a:spcBef>
                <a:defRPr sz="45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cap</a:t>
              </a:r>
            </a:p>
          </p:txBody>
        </p:sp>
      </p:grpSp>
      <p:pic>
        <p:nvPicPr>
          <p:cNvPr id="830" name="locator.png" descr="loca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6" grpId="1"/>
      <p:bldP build="whole" bldLvl="1" animBg="1" rev="0" advAuto="0" spid="829" grpId="4"/>
      <p:bldP build="whole" bldLvl="1" animBg="1" rev="0" advAuto="0" spid="819" grpId="2"/>
      <p:bldP build="whole" bldLvl="1" animBg="1" rev="0" advAuto="0" spid="824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Array/slice Addressing"/>
          <p:cNvSpPr txBox="1"/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Array/slice Addressing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5532" y="3483555"/>
            <a:ext cx="17132936" cy="9494221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Rectangle"/>
          <p:cNvSpPr/>
          <p:nvPr/>
        </p:nvSpPr>
        <p:spPr>
          <a:xfrm>
            <a:off x="4526181" y="8294251"/>
            <a:ext cx="4756880" cy="4998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5" name="Rectangle"/>
          <p:cNvSpPr/>
          <p:nvPr/>
        </p:nvSpPr>
        <p:spPr>
          <a:xfrm>
            <a:off x="16011855" y="9003661"/>
            <a:ext cx="3879620" cy="49980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6" name="Rectangle"/>
          <p:cNvSpPr/>
          <p:nvPr/>
        </p:nvSpPr>
        <p:spPr>
          <a:xfrm>
            <a:off x="12751357" y="9679289"/>
            <a:ext cx="1319294" cy="185420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7" name="Rectangle"/>
          <p:cNvSpPr/>
          <p:nvPr/>
        </p:nvSpPr>
        <p:spPr>
          <a:xfrm>
            <a:off x="10907402" y="10394584"/>
            <a:ext cx="454896" cy="49980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840" name="Group"/>
          <p:cNvGrpSpPr/>
          <p:nvPr/>
        </p:nvGrpSpPr>
        <p:grpSpPr>
          <a:xfrm>
            <a:off x="3554111" y="2905161"/>
            <a:ext cx="4783917" cy="1270001"/>
            <a:chOff x="0" y="312737"/>
            <a:chExt cx="4783916" cy="1270000"/>
          </a:xfrm>
        </p:grpSpPr>
        <p:sp>
          <p:nvSpPr>
            <p:cNvPr id="838" name="arrays-slices-address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arrays-slices-addressing.go</a:t>
              </a:r>
            </a:p>
          </p:txBody>
        </p:sp>
        <p:sp>
          <p:nvSpPr>
            <p:cNvPr id="839" name="Rectangle"/>
            <p:cNvSpPr/>
            <p:nvPr/>
          </p:nvSpPr>
          <p:spPr>
            <a:xfrm>
              <a:off x="80498" y="569573"/>
              <a:ext cx="470341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841" name="locator.png" descr="loc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0" grpId="1"/>
      <p:bldP build="whole" bldLvl="1" animBg="1" rev="0" advAuto="0" spid="835" grpId="4"/>
      <p:bldP build="whole" bldLvl="1" animBg="1" rev="0" advAuto="0" spid="836" grpId="5"/>
      <p:bldP build="whole" bldLvl="1" animBg="1" rev="0" advAuto="0" spid="837" grpId="6"/>
      <p:bldP build="whole" bldLvl="1" animBg="1" rev="0" advAuto="0" spid="833" grpId="2"/>
      <p:bldP build="whole" bldLvl="1" animBg="1" rev="0" advAuto="0" spid="834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Array/slice looping"/>
          <p:cNvSpPr txBox="1"/>
          <p:nvPr>
            <p:ph type="title"/>
          </p:nvPr>
        </p:nvSpPr>
        <p:spPr>
          <a:xfrm>
            <a:off x="7162699" y="1143000"/>
            <a:ext cx="100586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Array/slice looping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522" y="3906835"/>
            <a:ext cx="17428956" cy="9459885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Rectangle"/>
          <p:cNvSpPr/>
          <p:nvPr/>
        </p:nvSpPr>
        <p:spPr>
          <a:xfrm>
            <a:off x="5552799" y="7525762"/>
            <a:ext cx="6783207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46" name="Rectangle"/>
          <p:cNvSpPr/>
          <p:nvPr/>
        </p:nvSpPr>
        <p:spPr>
          <a:xfrm>
            <a:off x="5552799" y="9300183"/>
            <a:ext cx="6676159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47" name="Rectangle"/>
          <p:cNvSpPr/>
          <p:nvPr/>
        </p:nvSpPr>
        <p:spPr>
          <a:xfrm>
            <a:off x="5552799" y="11074603"/>
            <a:ext cx="5828822" cy="46787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850" name="Group"/>
          <p:cNvGrpSpPr/>
          <p:nvPr/>
        </p:nvGrpSpPr>
        <p:grpSpPr>
          <a:xfrm>
            <a:off x="3414411" y="3296888"/>
            <a:ext cx="3951150" cy="1270001"/>
            <a:chOff x="0" y="312737"/>
            <a:chExt cx="3951149" cy="1270000"/>
          </a:xfrm>
        </p:grpSpPr>
        <p:sp>
          <p:nvSpPr>
            <p:cNvPr id="848" name="array-slice-loop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array-slice-looping.go</a:t>
              </a:r>
            </a:p>
          </p:txBody>
        </p:sp>
        <p:sp>
          <p:nvSpPr>
            <p:cNvPr id="849" name="Rectangle"/>
            <p:cNvSpPr/>
            <p:nvPr/>
          </p:nvSpPr>
          <p:spPr>
            <a:xfrm>
              <a:off x="80498" y="569573"/>
              <a:ext cx="38706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851" name="locator.png" descr="loc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0" grpId="1"/>
      <p:bldP build="whole" bldLvl="1" animBg="1" rev="0" advAuto="0" spid="846" grpId="4"/>
      <p:bldP build="whole" bldLvl="1" animBg="1" rev="0" advAuto="0" spid="847" grpId="5"/>
      <p:bldP build="whole" bldLvl="1" animBg="1" rev="0" advAuto="0" spid="844" grpId="2"/>
      <p:bldP build="whole" bldLvl="1" animBg="1" rev="0" advAuto="0" spid="845" grpId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Map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Maps</a:t>
            </a:r>
          </a:p>
        </p:txBody>
      </p:sp>
      <p:pic>
        <p:nvPicPr>
          <p:cNvPr id="8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6589" y="4189298"/>
            <a:ext cx="20711919" cy="9046332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Rectangle"/>
          <p:cNvSpPr/>
          <p:nvPr/>
        </p:nvSpPr>
        <p:spPr>
          <a:xfrm>
            <a:off x="2664472" y="9932434"/>
            <a:ext cx="5071326" cy="217390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56" name="Rectangle"/>
          <p:cNvSpPr/>
          <p:nvPr/>
        </p:nvSpPr>
        <p:spPr>
          <a:xfrm>
            <a:off x="5434416" y="8751803"/>
            <a:ext cx="4710095" cy="46494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57" name="Rectangle"/>
          <p:cNvSpPr/>
          <p:nvPr/>
        </p:nvSpPr>
        <p:spPr>
          <a:xfrm>
            <a:off x="1925229" y="6484052"/>
            <a:ext cx="6524412" cy="4649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58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1" name="Group"/>
          <p:cNvGrpSpPr/>
          <p:nvPr/>
        </p:nvGrpSpPr>
        <p:grpSpPr>
          <a:xfrm>
            <a:off x="1795492" y="3584754"/>
            <a:ext cx="1841502" cy="1270001"/>
            <a:chOff x="0" y="312737"/>
            <a:chExt cx="1841500" cy="1270000"/>
          </a:xfrm>
        </p:grpSpPr>
        <p:sp>
          <p:nvSpPr>
            <p:cNvPr id="859" name="map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maps.go</a:t>
              </a:r>
            </a:p>
          </p:txBody>
        </p:sp>
        <p:sp>
          <p:nvSpPr>
            <p:cNvPr id="860" name="Rectangle"/>
            <p:cNvSpPr/>
            <p:nvPr/>
          </p:nvSpPr>
          <p:spPr>
            <a:xfrm>
              <a:off x="80498" y="569573"/>
              <a:ext cx="176100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7" grpId="5"/>
      <p:bldP build="whole" bldLvl="1" animBg="1" rev="0" advAuto="0" spid="856" grpId="4"/>
      <p:bldP build="whole" bldLvl="1" animBg="1" rev="0" advAuto="0" spid="861" grpId="1"/>
      <p:bldP build="whole" bldLvl="1" animBg="1" rev="0" advAuto="0" spid="855" grpId="3"/>
      <p:bldP build="whole" bldLvl="1" animBg="1" rev="0" advAuto="0" spid="854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y journey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My journey</a:t>
            </a:r>
          </a:p>
        </p:txBody>
      </p:sp>
      <p:sp>
        <p:nvSpPr>
          <p:cNvPr id="198" name="Circle"/>
          <p:cNvSpPr/>
          <p:nvPr/>
        </p:nvSpPr>
        <p:spPr>
          <a:xfrm>
            <a:off x="4184886" y="4999040"/>
            <a:ext cx="3511823" cy="3511823"/>
          </a:xfrm>
          <a:prstGeom prst="ellipse">
            <a:avLst/>
          </a:prstGeom>
          <a:solidFill>
            <a:srgbClr val="FFCDD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99" name="play-button.png" descr="play-butt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7717" y="5852337"/>
            <a:ext cx="1805228" cy="180522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ircle"/>
          <p:cNvSpPr/>
          <p:nvPr/>
        </p:nvSpPr>
        <p:spPr>
          <a:xfrm>
            <a:off x="10423953" y="4999040"/>
            <a:ext cx="3511824" cy="3511823"/>
          </a:xfrm>
          <a:prstGeom prst="ellipse">
            <a:avLst/>
          </a:prstGeom>
          <a:solidFill>
            <a:srgbClr val="EF9A9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01" name="play-button.png" descr="play-butt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6786" y="5852337"/>
            <a:ext cx="1805228" cy="180522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Circle"/>
          <p:cNvSpPr/>
          <p:nvPr/>
        </p:nvSpPr>
        <p:spPr>
          <a:xfrm>
            <a:off x="16663021" y="4999040"/>
            <a:ext cx="3511824" cy="3511823"/>
          </a:xfrm>
          <a:prstGeom prst="ellipse">
            <a:avLst/>
          </a:prstGeom>
          <a:solidFill>
            <a:srgbClr val="F4433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3" name="FULLSTACK"/>
          <p:cNvSpPr txBox="1"/>
          <p:nvPr/>
        </p:nvSpPr>
        <p:spPr>
          <a:xfrm>
            <a:off x="4480379" y="6346963"/>
            <a:ext cx="292083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FULLSTACK</a:t>
            </a:r>
          </a:p>
        </p:txBody>
      </p:sp>
      <p:sp>
        <p:nvSpPr>
          <p:cNvPr id="204" name="FRONTEND"/>
          <p:cNvSpPr txBox="1"/>
          <p:nvPr/>
        </p:nvSpPr>
        <p:spPr>
          <a:xfrm>
            <a:off x="10719448" y="6346963"/>
            <a:ext cx="2945105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205" name="BACKEND"/>
          <p:cNvSpPr txBox="1"/>
          <p:nvPr/>
        </p:nvSpPr>
        <p:spPr>
          <a:xfrm>
            <a:off x="17114287" y="6346963"/>
            <a:ext cx="260929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206" name="Rectangle"/>
          <p:cNvSpPr/>
          <p:nvPr/>
        </p:nvSpPr>
        <p:spPr>
          <a:xfrm>
            <a:off x="4184885" y="9301160"/>
            <a:ext cx="3511824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7" name="PHP/JS"/>
          <p:cNvSpPr txBox="1"/>
          <p:nvPr/>
        </p:nvSpPr>
        <p:spPr>
          <a:xfrm>
            <a:off x="4976670" y="9528172"/>
            <a:ext cx="1928254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PHP/JS</a:t>
            </a:r>
          </a:p>
        </p:txBody>
      </p:sp>
      <p:sp>
        <p:nvSpPr>
          <p:cNvPr id="208" name="Rectangle"/>
          <p:cNvSpPr/>
          <p:nvPr/>
        </p:nvSpPr>
        <p:spPr>
          <a:xfrm>
            <a:off x="10436088" y="9301159"/>
            <a:ext cx="3511824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9" name="JS"/>
          <p:cNvSpPr txBox="1"/>
          <p:nvPr/>
        </p:nvSpPr>
        <p:spPr>
          <a:xfrm>
            <a:off x="11836844" y="9528171"/>
            <a:ext cx="71031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JS</a:t>
            </a:r>
          </a:p>
        </p:txBody>
      </p:sp>
      <p:sp>
        <p:nvSpPr>
          <p:cNvPr id="210" name="Rectangle"/>
          <p:cNvSpPr/>
          <p:nvPr/>
        </p:nvSpPr>
        <p:spPr>
          <a:xfrm>
            <a:off x="16687291" y="9301159"/>
            <a:ext cx="3511823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1" name="Go"/>
          <p:cNvSpPr txBox="1"/>
          <p:nvPr/>
        </p:nvSpPr>
        <p:spPr>
          <a:xfrm>
            <a:off x="18088047" y="9528171"/>
            <a:ext cx="849492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Maps looping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Maps looping</a:t>
            </a:r>
          </a:p>
        </p:txBody>
      </p:sp>
      <p:pic>
        <p:nvPicPr>
          <p:cNvPr id="8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8579" y="4073880"/>
            <a:ext cx="19146842" cy="9348494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4868969" y="11024944"/>
            <a:ext cx="7946013" cy="46494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66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9" name="Group"/>
          <p:cNvGrpSpPr/>
          <p:nvPr/>
        </p:nvGrpSpPr>
        <p:grpSpPr>
          <a:xfrm>
            <a:off x="2540832" y="3502004"/>
            <a:ext cx="3179091" cy="1270001"/>
            <a:chOff x="0" y="312737"/>
            <a:chExt cx="3179089" cy="1270000"/>
          </a:xfrm>
        </p:grpSpPr>
        <p:sp>
          <p:nvSpPr>
            <p:cNvPr id="867" name="maps-looping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maps-looping.go</a:t>
              </a:r>
            </a:p>
          </p:txBody>
        </p:sp>
        <p:sp>
          <p:nvSpPr>
            <p:cNvPr id="868" name="Rectangle"/>
            <p:cNvSpPr/>
            <p:nvPr/>
          </p:nvSpPr>
          <p:spPr>
            <a:xfrm>
              <a:off x="80498" y="569573"/>
              <a:ext cx="309859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4" grpId="2"/>
      <p:bldP build="whole" bldLvl="1" animBg="1" rev="0" advAuto="0" spid="865" grpId="3"/>
      <p:bldP build="whole" bldLvl="1" animBg="1" rev="0" advAuto="0" spid="86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Maps comma, ok idiom"/>
          <p:cNvSpPr txBox="1"/>
          <p:nvPr>
            <p:ph type="title"/>
          </p:nvPr>
        </p:nvSpPr>
        <p:spPr>
          <a:xfrm>
            <a:off x="7241985" y="1143000"/>
            <a:ext cx="9900029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Maps comma, ok idiom</a:t>
            </a:r>
          </a:p>
        </p:txBody>
      </p:sp>
      <p:pic>
        <p:nvPicPr>
          <p:cNvPr id="8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842" y="4341132"/>
            <a:ext cx="19208316" cy="874494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5388476" y="9248637"/>
            <a:ext cx="10105154" cy="54264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74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"/>
          <p:cNvGrpSpPr/>
          <p:nvPr/>
        </p:nvGrpSpPr>
        <p:grpSpPr>
          <a:xfrm>
            <a:off x="2508403" y="3724576"/>
            <a:ext cx="3662742" cy="1270001"/>
            <a:chOff x="0" y="312737"/>
            <a:chExt cx="3662740" cy="1270000"/>
          </a:xfrm>
        </p:grpSpPr>
        <p:sp>
          <p:nvSpPr>
            <p:cNvPr id="875" name="maps-comma-ok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maps-comma-ok.go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80498" y="569573"/>
              <a:ext cx="358224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2" grpId="2"/>
      <p:bldP build="whole" bldLvl="1" animBg="1" rev="0" advAuto="0" spid="877" grpId="1"/>
      <p:bldP build="whole" bldLvl="1" animBg="1" rev="0" advAuto="0" spid="873" grpId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il map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Nil map</a:t>
            </a:r>
          </a:p>
        </p:txBody>
      </p:sp>
      <p:pic>
        <p:nvPicPr>
          <p:cNvPr id="8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4254" y="3863971"/>
            <a:ext cx="18315492" cy="962566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4863578" y="12479201"/>
            <a:ext cx="2715474" cy="43328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82" name="Rectangle"/>
          <p:cNvSpPr/>
          <p:nvPr/>
        </p:nvSpPr>
        <p:spPr>
          <a:xfrm>
            <a:off x="4205841" y="5882208"/>
            <a:ext cx="4745394" cy="433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83" name="Rectangle"/>
          <p:cNvSpPr/>
          <p:nvPr/>
        </p:nvSpPr>
        <p:spPr>
          <a:xfrm>
            <a:off x="4205841" y="6903908"/>
            <a:ext cx="2359564" cy="433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84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7" name="Group"/>
          <p:cNvGrpSpPr/>
          <p:nvPr/>
        </p:nvGrpSpPr>
        <p:grpSpPr>
          <a:xfrm>
            <a:off x="2957964" y="3250621"/>
            <a:ext cx="2193510" cy="1270001"/>
            <a:chOff x="0" y="312737"/>
            <a:chExt cx="2193509" cy="1270000"/>
          </a:xfrm>
        </p:grpSpPr>
        <p:sp>
          <p:nvSpPr>
            <p:cNvPr id="885" name="nil-map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nil-map.go</a:t>
              </a:r>
            </a:p>
          </p:txBody>
        </p:sp>
        <p:sp>
          <p:nvSpPr>
            <p:cNvPr id="886" name="Rectangle"/>
            <p:cNvSpPr/>
            <p:nvPr/>
          </p:nvSpPr>
          <p:spPr>
            <a:xfrm>
              <a:off x="80498" y="569573"/>
              <a:ext cx="211301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0" grpId="2"/>
      <p:bldP build="whole" bldLvl="1" animBg="1" rev="0" advAuto="0" spid="883" grpId="5"/>
      <p:bldP build="whole" bldLvl="1" animBg="1" rev="0" advAuto="0" spid="881" grpId="3"/>
      <p:bldP build="whole" bldLvl="1" animBg="1" rev="0" advAuto="0" spid="887" grpId="1"/>
      <p:bldP build="whole" bldLvl="1" animBg="1" rev="0" advAuto="0" spid="882" grpId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Maps delet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Maps delete</a:t>
            </a:r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5450" y="3984475"/>
            <a:ext cx="18733100" cy="9523457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"/>
          <p:cNvSpPr/>
          <p:nvPr/>
        </p:nvSpPr>
        <p:spPr>
          <a:xfrm>
            <a:off x="5184136" y="10925293"/>
            <a:ext cx="9159815" cy="126956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92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5" name="Group"/>
          <p:cNvGrpSpPr/>
          <p:nvPr/>
        </p:nvGrpSpPr>
        <p:grpSpPr>
          <a:xfrm>
            <a:off x="2742064" y="3364921"/>
            <a:ext cx="2944212" cy="1270001"/>
            <a:chOff x="0" y="312737"/>
            <a:chExt cx="2944211" cy="1270000"/>
          </a:xfrm>
        </p:grpSpPr>
        <p:sp>
          <p:nvSpPr>
            <p:cNvPr id="893" name="maps-delet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maps-delete.go</a:t>
              </a:r>
            </a:p>
          </p:txBody>
        </p:sp>
        <p:sp>
          <p:nvSpPr>
            <p:cNvPr id="894" name="Rectangle"/>
            <p:cNvSpPr/>
            <p:nvPr/>
          </p:nvSpPr>
          <p:spPr>
            <a:xfrm>
              <a:off x="80498" y="569573"/>
              <a:ext cx="286371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1" grpId="3"/>
      <p:bldP build="whole" bldLvl="1" animBg="1" rev="0" advAuto="0" spid="895" grpId="1"/>
      <p:bldP build="whole" bldLvl="1" animBg="1" rev="0" advAuto="0" spid="890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Zero value"/>
          <p:cNvSpPr txBox="1"/>
          <p:nvPr>
            <p:ph type="title"/>
          </p:nvPr>
        </p:nvSpPr>
        <p:spPr>
          <a:xfrm>
            <a:off x="7888303" y="889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Zero value</a:t>
            </a:r>
          </a:p>
        </p:txBody>
      </p:sp>
      <p:grpSp>
        <p:nvGrpSpPr>
          <p:cNvPr id="902" name="Group"/>
          <p:cNvGrpSpPr/>
          <p:nvPr/>
        </p:nvGrpSpPr>
        <p:grpSpPr>
          <a:xfrm>
            <a:off x="894322" y="2437423"/>
            <a:ext cx="3538883" cy="1378104"/>
            <a:chOff x="0" y="0"/>
            <a:chExt cx="3538882" cy="1378103"/>
          </a:xfrm>
        </p:grpSpPr>
        <p:grpSp>
          <p:nvGrpSpPr>
            <p:cNvPr id="90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89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89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01" name="boo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bool</a:t>
              </a:r>
            </a:p>
          </p:txBody>
        </p:sp>
      </p:grpSp>
      <p:grpSp>
        <p:nvGrpSpPr>
          <p:cNvPr id="907" name="Group"/>
          <p:cNvGrpSpPr/>
          <p:nvPr/>
        </p:nvGrpSpPr>
        <p:grpSpPr>
          <a:xfrm>
            <a:off x="4946694" y="2437423"/>
            <a:ext cx="3538883" cy="1378104"/>
            <a:chOff x="0" y="0"/>
            <a:chExt cx="3538882" cy="1378103"/>
          </a:xfrm>
        </p:grpSpPr>
        <p:grpSp>
          <p:nvGrpSpPr>
            <p:cNvPr id="90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0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0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06" name="false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false</a:t>
              </a:r>
            </a:p>
          </p:txBody>
        </p:sp>
      </p:grpSp>
      <p:grpSp>
        <p:nvGrpSpPr>
          <p:cNvPr id="912" name="Group"/>
          <p:cNvGrpSpPr/>
          <p:nvPr/>
        </p:nvGrpSpPr>
        <p:grpSpPr>
          <a:xfrm>
            <a:off x="894322" y="4043588"/>
            <a:ext cx="3538883" cy="1378104"/>
            <a:chOff x="0" y="0"/>
            <a:chExt cx="3538882" cy="1378103"/>
          </a:xfrm>
        </p:grpSpPr>
        <p:grpSp>
          <p:nvGrpSpPr>
            <p:cNvPr id="91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0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0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11" name="int/uin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int/uint</a:t>
              </a:r>
            </a:p>
          </p:txBody>
        </p:sp>
      </p:grpSp>
      <p:grpSp>
        <p:nvGrpSpPr>
          <p:cNvPr id="917" name="Group"/>
          <p:cNvGrpSpPr/>
          <p:nvPr/>
        </p:nvGrpSpPr>
        <p:grpSpPr>
          <a:xfrm>
            <a:off x="4946694" y="4043588"/>
            <a:ext cx="3538883" cy="1378104"/>
            <a:chOff x="0" y="0"/>
            <a:chExt cx="3538882" cy="1378103"/>
          </a:xfrm>
        </p:grpSpPr>
        <p:grpSp>
          <p:nvGrpSpPr>
            <p:cNvPr id="91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1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1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16" name="0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22" name="Group"/>
          <p:cNvGrpSpPr/>
          <p:nvPr/>
        </p:nvGrpSpPr>
        <p:grpSpPr>
          <a:xfrm>
            <a:off x="894322" y="5649753"/>
            <a:ext cx="3538883" cy="1378104"/>
            <a:chOff x="0" y="0"/>
            <a:chExt cx="3538882" cy="1378103"/>
          </a:xfrm>
        </p:grpSpPr>
        <p:grpSp>
          <p:nvGrpSpPr>
            <p:cNvPr id="92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1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1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21" name="floa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float</a:t>
              </a:r>
            </a:p>
          </p:txBody>
        </p:sp>
      </p:grpSp>
      <p:grpSp>
        <p:nvGrpSpPr>
          <p:cNvPr id="927" name="Group"/>
          <p:cNvGrpSpPr/>
          <p:nvPr/>
        </p:nvGrpSpPr>
        <p:grpSpPr>
          <a:xfrm>
            <a:off x="4946694" y="5649753"/>
            <a:ext cx="3538883" cy="1378104"/>
            <a:chOff x="0" y="0"/>
            <a:chExt cx="3538882" cy="1378103"/>
          </a:xfrm>
        </p:grpSpPr>
        <p:grpSp>
          <p:nvGrpSpPr>
            <p:cNvPr id="92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2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2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26" name="0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32" name="Group"/>
          <p:cNvGrpSpPr/>
          <p:nvPr/>
        </p:nvGrpSpPr>
        <p:grpSpPr>
          <a:xfrm>
            <a:off x="894322" y="7255919"/>
            <a:ext cx="3538883" cy="1378104"/>
            <a:chOff x="0" y="0"/>
            <a:chExt cx="3538882" cy="1378103"/>
          </a:xfrm>
        </p:grpSpPr>
        <p:grpSp>
          <p:nvGrpSpPr>
            <p:cNvPr id="93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2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2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31" name="complex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complex</a:t>
              </a:r>
            </a:p>
          </p:txBody>
        </p:sp>
      </p:grpSp>
      <p:grpSp>
        <p:nvGrpSpPr>
          <p:cNvPr id="937" name="Group"/>
          <p:cNvGrpSpPr/>
          <p:nvPr/>
        </p:nvGrpSpPr>
        <p:grpSpPr>
          <a:xfrm>
            <a:off x="4946694" y="7255919"/>
            <a:ext cx="3538883" cy="1378104"/>
            <a:chOff x="0" y="0"/>
            <a:chExt cx="3538882" cy="1378103"/>
          </a:xfrm>
        </p:grpSpPr>
        <p:grpSp>
          <p:nvGrpSpPr>
            <p:cNvPr id="93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3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3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36" name="0 + 0i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0 + 0i</a:t>
              </a:r>
            </a:p>
          </p:txBody>
        </p:sp>
      </p:grpSp>
      <p:grpSp>
        <p:nvGrpSpPr>
          <p:cNvPr id="942" name="Group"/>
          <p:cNvGrpSpPr/>
          <p:nvPr/>
        </p:nvGrpSpPr>
        <p:grpSpPr>
          <a:xfrm>
            <a:off x="894322" y="8862083"/>
            <a:ext cx="3538883" cy="1378104"/>
            <a:chOff x="0" y="0"/>
            <a:chExt cx="3538882" cy="1378103"/>
          </a:xfrm>
        </p:grpSpPr>
        <p:grpSp>
          <p:nvGrpSpPr>
            <p:cNvPr id="94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3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3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41" name="string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string</a:t>
              </a:r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4946694" y="8862083"/>
            <a:ext cx="3538883" cy="1378104"/>
            <a:chOff x="0" y="0"/>
            <a:chExt cx="3538882" cy="1378103"/>
          </a:xfrm>
        </p:grpSpPr>
        <p:grpSp>
          <p:nvGrpSpPr>
            <p:cNvPr id="94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4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4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46" name="&quot;&quot;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""</a:t>
              </a:r>
            </a:p>
          </p:txBody>
        </p:sp>
      </p:grpSp>
      <p:grpSp>
        <p:nvGrpSpPr>
          <p:cNvPr id="952" name="Group"/>
          <p:cNvGrpSpPr/>
          <p:nvPr/>
        </p:nvGrpSpPr>
        <p:grpSpPr>
          <a:xfrm>
            <a:off x="9261396" y="2437423"/>
            <a:ext cx="3538883" cy="1378104"/>
            <a:chOff x="0" y="0"/>
            <a:chExt cx="3538882" cy="1378103"/>
          </a:xfrm>
        </p:grpSpPr>
        <p:grpSp>
          <p:nvGrpSpPr>
            <p:cNvPr id="95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4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4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51" name="pointe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pointer</a:t>
              </a:r>
            </a:p>
          </p:txBody>
        </p:sp>
      </p:grpSp>
      <p:grpSp>
        <p:nvGrpSpPr>
          <p:cNvPr id="957" name="Group"/>
          <p:cNvGrpSpPr/>
          <p:nvPr/>
        </p:nvGrpSpPr>
        <p:grpSpPr>
          <a:xfrm>
            <a:off x="13313768" y="2437423"/>
            <a:ext cx="3538883" cy="1378104"/>
            <a:chOff x="0" y="0"/>
            <a:chExt cx="3538882" cy="1378103"/>
          </a:xfrm>
        </p:grpSpPr>
        <p:grpSp>
          <p:nvGrpSpPr>
            <p:cNvPr id="95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5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5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5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grpSp>
        <p:nvGrpSpPr>
          <p:cNvPr id="962" name="Group"/>
          <p:cNvGrpSpPr/>
          <p:nvPr/>
        </p:nvGrpSpPr>
        <p:grpSpPr>
          <a:xfrm>
            <a:off x="9261396" y="4043588"/>
            <a:ext cx="3538883" cy="1378104"/>
            <a:chOff x="0" y="0"/>
            <a:chExt cx="3538882" cy="1378103"/>
          </a:xfrm>
        </p:grpSpPr>
        <p:grpSp>
          <p:nvGrpSpPr>
            <p:cNvPr id="96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5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5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61" name="error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error</a:t>
              </a:r>
            </a:p>
          </p:txBody>
        </p:sp>
      </p:grpSp>
      <p:grpSp>
        <p:nvGrpSpPr>
          <p:cNvPr id="967" name="Group"/>
          <p:cNvGrpSpPr/>
          <p:nvPr/>
        </p:nvGrpSpPr>
        <p:grpSpPr>
          <a:xfrm>
            <a:off x="13313768" y="4043588"/>
            <a:ext cx="3538883" cy="1378104"/>
            <a:chOff x="0" y="0"/>
            <a:chExt cx="3538882" cy="1378103"/>
          </a:xfrm>
        </p:grpSpPr>
        <p:grpSp>
          <p:nvGrpSpPr>
            <p:cNvPr id="96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6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6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6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grpSp>
        <p:nvGrpSpPr>
          <p:cNvPr id="972" name="Group"/>
          <p:cNvGrpSpPr/>
          <p:nvPr/>
        </p:nvGrpSpPr>
        <p:grpSpPr>
          <a:xfrm>
            <a:off x="9261396" y="5649753"/>
            <a:ext cx="3538883" cy="1378104"/>
            <a:chOff x="0" y="0"/>
            <a:chExt cx="3538882" cy="1378103"/>
          </a:xfrm>
        </p:grpSpPr>
        <p:grpSp>
          <p:nvGrpSpPr>
            <p:cNvPr id="97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6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6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71" name="map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map</a:t>
              </a:r>
            </a:p>
          </p:txBody>
        </p:sp>
      </p:grpSp>
      <p:grpSp>
        <p:nvGrpSpPr>
          <p:cNvPr id="977" name="Group"/>
          <p:cNvGrpSpPr/>
          <p:nvPr/>
        </p:nvGrpSpPr>
        <p:grpSpPr>
          <a:xfrm>
            <a:off x="13313768" y="5649753"/>
            <a:ext cx="3538883" cy="1378104"/>
            <a:chOff x="0" y="0"/>
            <a:chExt cx="3538882" cy="1378103"/>
          </a:xfrm>
        </p:grpSpPr>
        <p:grpSp>
          <p:nvGrpSpPr>
            <p:cNvPr id="97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7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7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7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grpSp>
        <p:nvGrpSpPr>
          <p:cNvPr id="982" name="Group"/>
          <p:cNvGrpSpPr/>
          <p:nvPr/>
        </p:nvGrpSpPr>
        <p:grpSpPr>
          <a:xfrm>
            <a:off x="9261396" y="8845139"/>
            <a:ext cx="3538883" cy="1378105"/>
            <a:chOff x="0" y="0"/>
            <a:chExt cx="3538882" cy="1378103"/>
          </a:xfrm>
        </p:grpSpPr>
        <p:grpSp>
          <p:nvGrpSpPr>
            <p:cNvPr id="98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7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7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81" name="func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func</a:t>
              </a:r>
            </a:p>
          </p:txBody>
        </p:sp>
      </p:grpSp>
      <p:grpSp>
        <p:nvGrpSpPr>
          <p:cNvPr id="987" name="Group"/>
          <p:cNvGrpSpPr/>
          <p:nvPr/>
        </p:nvGrpSpPr>
        <p:grpSpPr>
          <a:xfrm>
            <a:off x="13313768" y="8845139"/>
            <a:ext cx="3538883" cy="1378105"/>
            <a:chOff x="0" y="0"/>
            <a:chExt cx="3538882" cy="1378103"/>
          </a:xfrm>
        </p:grpSpPr>
        <p:grpSp>
          <p:nvGrpSpPr>
            <p:cNvPr id="98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8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8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8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grpSp>
        <p:nvGrpSpPr>
          <p:cNvPr id="992" name="Group"/>
          <p:cNvGrpSpPr/>
          <p:nvPr/>
        </p:nvGrpSpPr>
        <p:grpSpPr>
          <a:xfrm>
            <a:off x="9261396" y="12057470"/>
            <a:ext cx="3538883" cy="1378104"/>
            <a:chOff x="0" y="0"/>
            <a:chExt cx="3538882" cy="1378103"/>
          </a:xfrm>
        </p:grpSpPr>
        <p:grpSp>
          <p:nvGrpSpPr>
            <p:cNvPr id="99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8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8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91" name="struct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struct</a:t>
              </a:r>
            </a:p>
          </p:txBody>
        </p:sp>
      </p:grpSp>
      <p:grpSp>
        <p:nvGrpSpPr>
          <p:cNvPr id="997" name="Group"/>
          <p:cNvGrpSpPr/>
          <p:nvPr/>
        </p:nvGrpSpPr>
        <p:grpSpPr>
          <a:xfrm>
            <a:off x="13313768" y="12057470"/>
            <a:ext cx="10175910" cy="1378104"/>
            <a:chOff x="0" y="0"/>
            <a:chExt cx="10175909" cy="1378103"/>
          </a:xfrm>
        </p:grpSpPr>
        <p:grpSp>
          <p:nvGrpSpPr>
            <p:cNvPr id="995" name="Group"/>
            <p:cNvGrpSpPr/>
            <p:nvPr/>
          </p:nvGrpSpPr>
          <p:grpSpPr>
            <a:xfrm>
              <a:off x="0" y="0"/>
              <a:ext cx="10175910" cy="1378104"/>
              <a:chOff x="0" y="0"/>
              <a:chExt cx="10175909" cy="1378103"/>
            </a:xfrm>
          </p:grpSpPr>
          <p:sp>
            <p:nvSpPr>
              <p:cNvPr id="993" name="Rounded Rectangle"/>
              <p:cNvSpPr/>
              <p:nvPr/>
            </p:nvSpPr>
            <p:spPr>
              <a:xfrm>
                <a:off x="0" y="0"/>
                <a:ext cx="10175910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94" name="Rounded Rectangle"/>
              <p:cNvSpPr/>
              <p:nvPr/>
            </p:nvSpPr>
            <p:spPr>
              <a:xfrm>
                <a:off x="186751" y="187857"/>
                <a:ext cx="9809805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996" name="empty struct with zero value fields"/>
            <p:cNvSpPr txBox="1"/>
            <p:nvPr/>
          </p:nvSpPr>
          <p:spPr>
            <a:xfrm>
              <a:off x="262859" y="325514"/>
              <a:ext cx="9650191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empty struct with zero value fields</a:t>
              </a:r>
            </a:p>
          </p:txBody>
        </p:sp>
      </p:grpSp>
      <p:grpSp>
        <p:nvGrpSpPr>
          <p:cNvPr id="1002" name="Group"/>
          <p:cNvGrpSpPr/>
          <p:nvPr/>
        </p:nvGrpSpPr>
        <p:grpSpPr>
          <a:xfrm>
            <a:off x="9261396" y="7247446"/>
            <a:ext cx="3538883" cy="1378104"/>
            <a:chOff x="0" y="0"/>
            <a:chExt cx="3538882" cy="1378103"/>
          </a:xfrm>
        </p:grpSpPr>
        <p:grpSp>
          <p:nvGrpSpPr>
            <p:cNvPr id="100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99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99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1001" name="chan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chan</a:t>
              </a:r>
            </a:p>
          </p:txBody>
        </p:sp>
      </p:grpSp>
      <p:grpSp>
        <p:nvGrpSpPr>
          <p:cNvPr id="1007" name="Group"/>
          <p:cNvGrpSpPr/>
          <p:nvPr/>
        </p:nvGrpSpPr>
        <p:grpSpPr>
          <a:xfrm>
            <a:off x="13313768" y="7247446"/>
            <a:ext cx="3538883" cy="1378104"/>
            <a:chOff x="0" y="0"/>
            <a:chExt cx="3538882" cy="1378103"/>
          </a:xfrm>
        </p:grpSpPr>
        <p:grpSp>
          <p:nvGrpSpPr>
            <p:cNvPr id="100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0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100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100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grpSp>
        <p:nvGrpSpPr>
          <p:cNvPr id="1012" name="Group"/>
          <p:cNvGrpSpPr/>
          <p:nvPr/>
        </p:nvGrpSpPr>
        <p:grpSpPr>
          <a:xfrm>
            <a:off x="9261396" y="10451304"/>
            <a:ext cx="3538883" cy="1378104"/>
            <a:chOff x="0" y="0"/>
            <a:chExt cx="3538882" cy="1378103"/>
          </a:xfrm>
        </p:grpSpPr>
        <p:grpSp>
          <p:nvGrpSpPr>
            <p:cNvPr id="1010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08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39C4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1009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chemeClr val="accent1">
                  <a:hueOff val="262910"/>
                  <a:satOff val="3867"/>
                  <a:lumOff val="-1803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1011" name="interface{}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interface{}</a:t>
              </a:r>
            </a:p>
          </p:txBody>
        </p:sp>
      </p:grpSp>
      <p:grpSp>
        <p:nvGrpSpPr>
          <p:cNvPr id="1017" name="Group"/>
          <p:cNvGrpSpPr/>
          <p:nvPr/>
        </p:nvGrpSpPr>
        <p:grpSpPr>
          <a:xfrm>
            <a:off x="13313768" y="10451304"/>
            <a:ext cx="3538883" cy="1378104"/>
            <a:chOff x="0" y="0"/>
            <a:chExt cx="3538882" cy="1378103"/>
          </a:xfrm>
        </p:grpSpPr>
        <p:grpSp>
          <p:nvGrpSpPr>
            <p:cNvPr id="1015" name="Group"/>
            <p:cNvGrpSpPr/>
            <p:nvPr/>
          </p:nvGrpSpPr>
          <p:grpSpPr>
            <a:xfrm>
              <a:off x="0" y="0"/>
              <a:ext cx="3538883" cy="1378104"/>
              <a:chOff x="0" y="0"/>
              <a:chExt cx="3538882" cy="1378103"/>
            </a:xfrm>
          </p:grpSpPr>
          <p:sp>
            <p:nvSpPr>
              <p:cNvPr id="1013" name="Rounded Rectangle"/>
              <p:cNvSpPr/>
              <p:nvPr/>
            </p:nvSpPr>
            <p:spPr>
              <a:xfrm>
                <a:off x="0" y="0"/>
                <a:ext cx="3538883" cy="1378104"/>
              </a:xfrm>
              <a:prstGeom prst="roundRect">
                <a:avLst>
                  <a:gd name="adj" fmla="val 21969"/>
                </a:avLst>
              </a:prstGeom>
              <a:solidFill>
                <a:srgbClr val="D32F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sp>
            <p:nvSpPr>
              <p:cNvPr id="1014" name="Rounded Rectangle"/>
              <p:cNvSpPr/>
              <p:nvPr/>
            </p:nvSpPr>
            <p:spPr>
              <a:xfrm>
                <a:off x="186751" y="187857"/>
                <a:ext cx="3165380" cy="1002389"/>
              </a:xfrm>
              <a:prstGeom prst="roundRect">
                <a:avLst>
                  <a:gd name="adj" fmla="val 23201"/>
                </a:avLst>
              </a:prstGeom>
              <a:solidFill>
                <a:srgbClr val="F443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</p:grpSp>
        <p:sp>
          <p:nvSpPr>
            <p:cNvPr id="1016" name="nil"/>
            <p:cNvSpPr txBox="1"/>
            <p:nvPr/>
          </p:nvSpPr>
          <p:spPr>
            <a:xfrm>
              <a:off x="97507" y="325514"/>
              <a:ext cx="3343868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34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nil</a:t>
              </a:r>
            </a:p>
          </p:txBody>
        </p:sp>
      </p:grpSp>
      <p:pic>
        <p:nvPicPr>
          <p:cNvPr id="1018" name="blocks.png" descr="bloc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5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1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Class="entr" nodeType="after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5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Class="entr" nodeType="after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9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Class="entr" nodeType="after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3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Class="entr" nodeType="afterEffect" presetSubtype="32" presetID="4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7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Class="entr" nodeType="afterEffect" presetSubtype="32" presetID="4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Class="entr" nodeType="afterEffect" presetSubtype="32" presetID="4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Class="entr" nodeType="afterEffect" presetSubtype="32" presetID="4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9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Class="entr" nodeType="afterEffect" presetSubtype="32" presetID="4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3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Class="entr" nodeType="after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7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Class="entr" nodeType="afterEffect" presetSubtype="32" presetID="4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1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Class="entr" nodeType="afterEffect" presetSubtype="32" presetID="4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5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0"/>
                            </p:stCondLst>
                            <p:childTnLst>
                              <p:par>
                                <p:cTn id="77" presetClass="entr" nodeType="afterEffect" presetSubtype="32" presetID="4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9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Class="entr" nodeType="afterEffect" presetSubtype="32" presetID="4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3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5" presetClass="entr" nodeType="afterEffect" presetSubtype="32" presetID="4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0"/>
                            </p:stCondLst>
                            <p:childTnLst>
                              <p:par>
                                <p:cTn id="89" presetClass="entr" nodeType="afterEffect" presetSubtype="32" presetID="4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91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0"/>
                            </p:stCondLst>
                            <p:childTnLst>
                              <p:par>
                                <p:cTn id="93" presetClass="entr" nodeType="afterEffect" presetSubtype="32" presetID="4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95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0"/>
                            </p:stCondLst>
                            <p:childTnLst>
                              <p:par>
                                <p:cTn id="97" presetClass="entr" nodeType="afterEffect" presetSubtype="32" presetID="4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99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67" grpId="8"/>
      <p:bldP build="whole" bldLvl="1" animBg="1" rev="0" advAuto="0" spid="917" grpId="6"/>
      <p:bldP build="whole" bldLvl="1" animBg="1" rev="0" advAuto="0" spid="1012" grpId="21"/>
      <p:bldP build="whole" bldLvl="1" animBg="1" rev="0" advAuto="0" spid="942" grpId="19"/>
      <p:bldP build="whole" bldLvl="1" animBg="1" rev="0" advAuto="0" spid="992" grpId="23"/>
      <p:bldP build="whole" bldLvl="1" animBg="1" rev="0" advAuto="0" spid="1007" grpId="14"/>
      <p:bldP build="whole" bldLvl="1" animBg="1" rev="0" advAuto="0" spid="962" grpId="7"/>
      <p:bldP build="whole" bldLvl="1" animBg="1" rev="0" advAuto="0" spid="987" grpId="18"/>
      <p:bldP build="whole" bldLvl="1" animBg="1" rev="0" advAuto="0" spid="912" grpId="5"/>
      <p:bldP build="whole" bldLvl="1" animBg="1" rev="0" advAuto="0" spid="937" grpId="16"/>
      <p:bldP build="whole" bldLvl="1" animBg="1" rev="0" advAuto="0" spid="952" grpId="3"/>
      <p:bldP build="whole" bldLvl="1" animBg="1" rev="0" advAuto="0" spid="957" grpId="4"/>
      <p:bldP build="whole" bldLvl="1" animBg="1" rev="0" advAuto="0" spid="1002" grpId="13"/>
      <p:bldP build="whole" bldLvl="1" animBg="1" rev="0" advAuto="0" spid="907" grpId="2"/>
      <p:bldP build="whole" bldLvl="1" animBg="1" rev="0" advAuto="0" spid="982" grpId="17"/>
      <p:bldP build="whole" bldLvl="1" animBg="1" rev="0" advAuto="0" spid="932" grpId="15"/>
      <p:bldP build="whole" bldLvl="1" animBg="1" rev="0" advAuto="0" spid="977" grpId="12"/>
      <p:bldP build="whole" bldLvl="1" animBg="1" rev="0" advAuto="0" spid="927" grpId="10"/>
      <p:bldP build="whole" bldLvl="1" animBg="1" rev="0" advAuto="0" spid="902" grpId="1"/>
      <p:bldP build="whole" bldLvl="1" animBg="1" rev="0" advAuto="0" spid="972" grpId="11"/>
      <p:bldP build="whole" bldLvl="1" animBg="1" rev="0" advAuto="0" spid="922" grpId="9"/>
      <p:bldP build="whole" bldLvl="1" animBg="1" rev="0" advAuto="0" spid="1017" grpId="22"/>
      <p:bldP build="whole" bldLvl="1" animBg="1" rev="0" advAuto="0" spid="947" grpId="20"/>
      <p:bldP build="whole" bldLvl="1" animBg="1" rev="0" advAuto="0" spid="997" grpId="24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truct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Structs</a:t>
            </a:r>
          </a:p>
        </p:txBody>
      </p:sp>
      <p:pic>
        <p:nvPicPr>
          <p:cNvPr id="10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0647" y="3978117"/>
            <a:ext cx="18202706" cy="9302118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Rectangle"/>
          <p:cNvSpPr/>
          <p:nvPr/>
        </p:nvSpPr>
        <p:spPr>
          <a:xfrm>
            <a:off x="4157044" y="5846803"/>
            <a:ext cx="3289916" cy="175969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23" name="Rectangle"/>
          <p:cNvSpPr/>
          <p:nvPr/>
        </p:nvSpPr>
        <p:spPr>
          <a:xfrm>
            <a:off x="4741244" y="8653504"/>
            <a:ext cx="4609228" cy="318690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024" name="hierarchy.png" descr="hierarch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27" name="Group"/>
          <p:cNvGrpSpPr/>
          <p:nvPr/>
        </p:nvGrpSpPr>
        <p:grpSpPr>
          <a:xfrm>
            <a:off x="3023576" y="3377621"/>
            <a:ext cx="1989443" cy="1270001"/>
            <a:chOff x="0" y="312737"/>
            <a:chExt cx="1989442" cy="1270000"/>
          </a:xfrm>
        </p:grpSpPr>
        <p:sp>
          <p:nvSpPr>
            <p:cNvPr id="1025" name="struc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structs.go</a:t>
              </a:r>
            </a:p>
          </p:txBody>
        </p:sp>
        <p:sp>
          <p:nvSpPr>
            <p:cNvPr id="1026" name="Rectangle"/>
            <p:cNvSpPr/>
            <p:nvPr/>
          </p:nvSpPr>
          <p:spPr>
            <a:xfrm>
              <a:off x="80498" y="569573"/>
              <a:ext cx="190894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7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1" grpId="2"/>
      <p:bldP build="whole" bldLvl="1" animBg="1" rev="0" advAuto="0" spid="1027" grpId="1"/>
      <p:bldP build="whole" bldLvl="1" animBg="1" rev="0" advAuto="0" spid="1022" grpId="3"/>
      <p:bldP build="whole" bldLvl="1" animBg="1" rev="0" advAuto="0" spid="1023" grpId="4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tructs - exported/unexported fields"/>
          <p:cNvSpPr txBox="1"/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Structs - exported/unexported fields</a:t>
            </a:r>
          </a:p>
        </p:txBody>
      </p:sp>
      <p:pic>
        <p:nvPicPr>
          <p:cNvPr id="10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650" y="5030148"/>
            <a:ext cx="9467318" cy="7645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7043" y="5030148"/>
            <a:ext cx="13727307" cy="76450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Rectangle"/>
          <p:cNvSpPr/>
          <p:nvPr/>
        </p:nvSpPr>
        <p:spPr>
          <a:xfrm>
            <a:off x="1036467" y="7727878"/>
            <a:ext cx="2046394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3" name="Rectangle"/>
          <p:cNvSpPr/>
          <p:nvPr/>
        </p:nvSpPr>
        <p:spPr>
          <a:xfrm>
            <a:off x="2951516" y="9987981"/>
            <a:ext cx="1032124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4" name="Rectangle"/>
          <p:cNvSpPr/>
          <p:nvPr/>
        </p:nvSpPr>
        <p:spPr>
          <a:xfrm>
            <a:off x="2951516" y="11368197"/>
            <a:ext cx="910075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5" name="Rectangle"/>
          <p:cNvSpPr/>
          <p:nvPr/>
        </p:nvSpPr>
        <p:spPr>
          <a:xfrm>
            <a:off x="1243494" y="8633493"/>
            <a:ext cx="1474202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6" name="Rectangle"/>
          <p:cNvSpPr/>
          <p:nvPr/>
        </p:nvSpPr>
        <p:spPr>
          <a:xfrm>
            <a:off x="1243494" y="6372893"/>
            <a:ext cx="1032123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7" name="Rectangle"/>
          <p:cNvSpPr/>
          <p:nvPr/>
        </p:nvSpPr>
        <p:spPr>
          <a:xfrm>
            <a:off x="11365393" y="8874793"/>
            <a:ext cx="1737669" cy="84815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38" name="Rectangle"/>
          <p:cNvSpPr/>
          <p:nvPr/>
        </p:nvSpPr>
        <p:spPr>
          <a:xfrm>
            <a:off x="17766193" y="11008393"/>
            <a:ext cx="2268091" cy="4129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039" name="hierarchy.png" descr="hierarch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2" name="Group"/>
          <p:cNvGrpSpPr/>
          <p:nvPr/>
        </p:nvGrpSpPr>
        <p:grpSpPr>
          <a:xfrm>
            <a:off x="376797" y="4441204"/>
            <a:ext cx="3345125" cy="1270001"/>
            <a:chOff x="0" y="312737"/>
            <a:chExt cx="3345124" cy="1270000"/>
          </a:xfrm>
        </p:grpSpPr>
        <p:sp>
          <p:nvSpPr>
            <p:cNvPr id="1040" name="person/per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person/person.go</a:t>
              </a:r>
            </a:p>
          </p:txBody>
        </p:sp>
        <p:sp>
          <p:nvSpPr>
            <p:cNvPr id="1041" name="Rectangle"/>
            <p:cNvSpPr/>
            <p:nvPr/>
          </p:nvSpPr>
          <p:spPr>
            <a:xfrm>
              <a:off x="80498" y="569573"/>
              <a:ext cx="326462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045" name="Group"/>
          <p:cNvGrpSpPr/>
          <p:nvPr/>
        </p:nvGrpSpPr>
        <p:grpSpPr>
          <a:xfrm>
            <a:off x="10134003" y="4441204"/>
            <a:ext cx="1835336" cy="1270001"/>
            <a:chOff x="0" y="312737"/>
            <a:chExt cx="1835334" cy="1270000"/>
          </a:xfrm>
        </p:grpSpPr>
        <p:sp>
          <p:nvSpPr>
            <p:cNvPr id="104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044" name="Rectangle"/>
            <p:cNvSpPr/>
            <p:nvPr/>
          </p:nvSpPr>
          <p:spPr>
            <a:xfrm>
              <a:off x="80498" y="569573"/>
              <a:ext cx="175483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7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7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7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00"/>
                            </p:stCondLst>
                            <p:childTnLst>
                              <p:par>
                                <p:cTn id="50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7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0" grpId="2"/>
      <p:bldP build="whole" bldLvl="1" animBg="1" rev="0" advAuto="0" spid="1032" grpId="4"/>
      <p:bldP build="whole" bldLvl="1" animBg="1" rev="0" advAuto="0" spid="1031" grpId="9"/>
      <p:bldP build="whole" bldLvl="1" animBg="1" rev="0" advAuto="0" spid="1036" grpId="3"/>
      <p:bldP build="whole" bldLvl="1" animBg="1" rev="0" advAuto="0" spid="1037" grpId="10"/>
      <p:bldP build="whole" bldLvl="1" animBg="1" rev="0" advAuto="0" spid="1033" grpId="6"/>
      <p:bldP build="whole" bldLvl="1" animBg="1" rev="0" advAuto="0" spid="1042" grpId="1"/>
      <p:bldP build="whole" bldLvl="1" animBg="1" rev="0" advAuto="0" spid="1038" grpId="11"/>
      <p:bldP build="whole" bldLvl="1" animBg="1" rev="0" advAuto="0" spid="1045" grpId="8"/>
      <p:bldP build="whole" bldLvl="1" animBg="1" rev="0" advAuto="0" spid="1034" grpId="7"/>
      <p:bldP build="whole" bldLvl="1" animBg="1" rev="0" advAuto="0" spid="1035" grpId="5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tructs - field promotion"/>
          <p:cNvSpPr txBox="1"/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Structs - field promotion</a:t>
            </a:r>
          </a:p>
        </p:txBody>
      </p:sp>
      <p:pic>
        <p:nvPicPr>
          <p:cNvPr id="10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3855" y="3779648"/>
            <a:ext cx="16996290" cy="956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9" name="hierarchy.png" descr="hierarch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52" name="Group"/>
          <p:cNvGrpSpPr/>
          <p:nvPr/>
        </p:nvGrpSpPr>
        <p:grpSpPr>
          <a:xfrm>
            <a:off x="3612038" y="3189838"/>
            <a:ext cx="4462639" cy="1270001"/>
            <a:chOff x="0" y="312737"/>
            <a:chExt cx="4462638" cy="1270000"/>
          </a:xfrm>
        </p:grpSpPr>
        <p:sp>
          <p:nvSpPr>
            <p:cNvPr id="1050" name="struct-field-promoti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struct-field-promotion.go</a:t>
              </a:r>
            </a:p>
          </p:txBody>
        </p:sp>
        <p:sp>
          <p:nvSpPr>
            <p:cNvPr id="1051" name="Rectangle"/>
            <p:cNvSpPr/>
            <p:nvPr/>
          </p:nvSpPr>
          <p:spPr>
            <a:xfrm>
              <a:off x="80498" y="569573"/>
              <a:ext cx="438214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1053" name="Rectangle"/>
          <p:cNvSpPr/>
          <p:nvPr/>
        </p:nvSpPr>
        <p:spPr>
          <a:xfrm>
            <a:off x="4211467" y="7936138"/>
            <a:ext cx="1219201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54" name="Rectangle"/>
          <p:cNvSpPr/>
          <p:nvPr/>
        </p:nvSpPr>
        <p:spPr>
          <a:xfrm>
            <a:off x="4921941" y="11600150"/>
            <a:ext cx="6039080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55" name="Rectangle"/>
          <p:cNvSpPr/>
          <p:nvPr/>
        </p:nvSpPr>
        <p:spPr>
          <a:xfrm>
            <a:off x="15377881" y="12498521"/>
            <a:ext cx="3085184" cy="35201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5" grpId="5"/>
      <p:bldP build="whole" bldLvl="1" animBg="1" rev="0" advAuto="0" spid="1052" grpId="1"/>
      <p:bldP build="whole" bldLvl="1" animBg="1" rev="0" advAuto="0" spid="1048" grpId="2"/>
      <p:bldP build="whole" bldLvl="1" animBg="1" rev="0" advAuto="0" spid="1053" grpId="3"/>
      <p:bldP build="whole" bldLvl="1" animBg="1" rev="0" advAuto="0" spid="1054" grpId="4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tructs - json"/>
          <p:cNvSpPr txBox="1"/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Structs - json</a:t>
            </a:r>
          </a:p>
        </p:txBody>
      </p:sp>
      <p:pic>
        <p:nvPicPr>
          <p:cNvPr id="10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7998" y="3766771"/>
            <a:ext cx="17248004" cy="9579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hierarchy.png" descr="hierarch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Rectangle"/>
          <p:cNvSpPr/>
          <p:nvPr/>
        </p:nvSpPr>
        <p:spPr>
          <a:xfrm>
            <a:off x="6065320" y="7318188"/>
            <a:ext cx="4952196" cy="21796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61" name="Rectangle"/>
          <p:cNvSpPr/>
          <p:nvPr/>
        </p:nvSpPr>
        <p:spPr>
          <a:xfrm>
            <a:off x="5699523" y="11316999"/>
            <a:ext cx="11704470" cy="40006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064" name="Group"/>
          <p:cNvGrpSpPr/>
          <p:nvPr/>
        </p:nvGrpSpPr>
        <p:grpSpPr>
          <a:xfrm>
            <a:off x="3495164" y="3136052"/>
            <a:ext cx="2704710" cy="1270001"/>
            <a:chOff x="0" y="312737"/>
            <a:chExt cx="2704708" cy="1270000"/>
          </a:xfrm>
        </p:grpSpPr>
        <p:sp>
          <p:nvSpPr>
            <p:cNvPr id="1062" name="structs-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structs-json.go</a:t>
              </a:r>
            </a:p>
          </p:txBody>
        </p:sp>
        <p:sp>
          <p:nvSpPr>
            <p:cNvPr id="1063" name="Rectangle"/>
            <p:cNvSpPr/>
            <p:nvPr/>
          </p:nvSpPr>
          <p:spPr>
            <a:xfrm>
              <a:off x="80498" y="569573"/>
              <a:ext cx="262421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4" grpId="1"/>
      <p:bldP build="whole" bldLvl="1" animBg="1" rev="0" advAuto="0" spid="1058" grpId="2"/>
      <p:bldP build="whole" bldLvl="1" animBg="1" rev="0" advAuto="0" spid="1060" grpId="3"/>
      <p:bldP build="whole" bldLvl="1" animBg="1" rev="0" advAuto="0" spid="1061" grpId="4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9415" y="3696595"/>
            <a:ext cx="16692494" cy="9716932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arrays/slices - json"/>
          <p:cNvSpPr txBox="1"/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arrays/slices - json</a:t>
            </a:r>
          </a:p>
        </p:txBody>
      </p:sp>
      <p:pic>
        <p:nvPicPr>
          <p:cNvPr id="1068" name="locator.png" descr="loc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Rectangle"/>
          <p:cNvSpPr/>
          <p:nvPr/>
        </p:nvSpPr>
        <p:spPr>
          <a:xfrm>
            <a:off x="8615742" y="8868110"/>
            <a:ext cx="2302151" cy="40006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70" name="Rectangle"/>
          <p:cNvSpPr/>
          <p:nvPr/>
        </p:nvSpPr>
        <p:spPr>
          <a:xfrm>
            <a:off x="8397016" y="10382605"/>
            <a:ext cx="3534269" cy="9323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073" name="Group"/>
          <p:cNvGrpSpPr/>
          <p:nvPr/>
        </p:nvGrpSpPr>
        <p:grpSpPr>
          <a:xfrm>
            <a:off x="3812091" y="3063262"/>
            <a:ext cx="3728868" cy="1270001"/>
            <a:chOff x="0" y="312737"/>
            <a:chExt cx="3728867" cy="1270000"/>
          </a:xfrm>
        </p:grpSpPr>
        <p:sp>
          <p:nvSpPr>
            <p:cNvPr id="1071" name="arrays-slices—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arrays-slices—json.go</a:t>
              </a:r>
            </a:p>
          </p:txBody>
        </p:sp>
        <p:sp>
          <p:nvSpPr>
            <p:cNvPr id="1072" name="Rectangle"/>
            <p:cNvSpPr/>
            <p:nvPr/>
          </p:nvSpPr>
          <p:spPr>
            <a:xfrm>
              <a:off x="80498" y="569573"/>
              <a:ext cx="364837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3" grpId="1"/>
      <p:bldP build="whole" bldLvl="1" animBg="1" rev="0" advAuto="0" spid="1066" grpId="2"/>
      <p:bldP build="whole" bldLvl="1" animBg="1" rev="0" advAuto="0" spid="1069" grpId="3"/>
      <p:bldP build="whole" bldLvl="1" animBg="1" rev="0" advAuto="0" spid="1070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What do I do @ ellation"/>
          <p:cNvSpPr txBox="1"/>
          <p:nvPr>
            <p:ph type="title"/>
          </p:nvPr>
        </p:nvSpPr>
        <p:spPr>
          <a:xfrm>
            <a:off x="6558338" y="1143000"/>
            <a:ext cx="1126732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What do I do @ ellation</a:t>
            </a:r>
          </a:p>
        </p:txBody>
      </p:sp>
      <p:pic>
        <p:nvPicPr>
          <p:cNvPr id="262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22100" y="4360872"/>
            <a:ext cx="3132260" cy="1063989"/>
          </a:xfrm>
          <a:prstGeom prst="rect">
            <a:avLst/>
          </a:prstGeom>
        </p:spPr>
      </p:pic>
      <p:pic>
        <p:nvPicPr>
          <p:cNvPr id="215" name="laptop.png" descr="lapto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8186" y="7104656"/>
            <a:ext cx="2363100" cy="2363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lay-station.png" descr="play-sta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8186" y="9775998"/>
            <a:ext cx="2363100" cy="236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martphone.png" descr="smartph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02624" y="4196374"/>
            <a:ext cx="2234224" cy="2234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Crunchyroll_Logo.svg.png" descr="Crunchyroll_Logo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450" y="4958516"/>
            <a:ext cx="2535984" cy="281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31PPrqGIHAL.png" descr="31PPrqGIHAL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3893" y="8165100"/>
            <a:ext cx="2363099" cy="2363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0" name="Group"/>
          <p:cNvGrpSpPr/>
          <p:nvPr/>
        </p:nvGrpSpPr>
        <p:grpSpPr>
          <a:xfrm rot="20652283">
            <a:off x="11514864" y="4132290"/>
            <a:ext cx="3496691" cy="3468949"/>
            <a:chOff x="0" y="0"/>
            <a:chExt cx="3496690" cy="3468947"/>
          </a:xfrm>
        </p:grpSpPr>
        <p:sp>
          <p:nvSpPr>
            <p:cNvPr id="220" name="Rectangle"/>
            <p:cNvSpPr/>
            <p:nvPr/>
          </p:nvSpPr>
          <p:spPr>
            <a:xfrm>
              <a:off x="0" y="0"/>
              <a:ext cx="3496691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pic>
          <p:nvPicPr>
            <p:cNvPr id="221" name="database.png" descr="databas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5692" y="2189974"/>
              <a:ext cx="906422" cy="90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4" name="Group"/>
            <p:cNvGrpSpPr/>
            <p:nvPr/>
          </p:nvGrpSpPr>
          <p:grpSpPr>
            <a:xfrm>
              <a:off x="1084550" y="316824"/>
              <a:ext cx="1327590" cy="1327590"/>
              <a:chOff x="0" y="0"/>
              <a:chExt cx="1327588" cy="1327588"/>
            </a:xfrm>
          </p:grpSpPr>
          <p:sp>
            <p:nvSpPr>
              <p:cNvPr id="222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223" name="settings (1).png" descr="settings (1)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25" name="Untitled-2-512.png" descr="Untitled-2-51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82869" y="2120448"/>
              <a:ext cx="1045474" cy="1045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Line Line" descr="Line Lin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 rot="8923173">
              <a:off x="856041" y="1742646"/>
              <a:ext cx="761734" cy="311994"/>
            </a:xfrm>
            <a:prstGeom prst="rect">
              <a:avLst/>
            </a:prstGeom>
            <a:effectLst/>
          </p:spPr>
        </p:pic>
        <p:pic>
          <p:nvPicPr>
            <p:cNvPr id="228" name="Line Line" descr="Line Lin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752953">
              <a:off x="1762530" y="1744353"/>
              <a:ext cx="808784" cy="311994"/>
            </a:xfrm>
            <a:prstGeom prst="rect">
              <a:avLst/>
            </a:prstGeom>
            <a:effectLst/>
          </p:spPr>
        </p:pic>
      </p:grpSp>
      <p:grpSp>
        <p:nvGrpSpPr>
          <p:cNvPr id="238" name="Group"/>
          <p:cNvGrpSpPr/>
          <p:nvPr/>
        </p:nvGrpSpPr>
        <p:grpSpPr>
          <a:xfrm rot="695991">
            <a:off x="15269128" y="9716063"/>
            <a:ext cx="3496691" cy="3468949"/>
            <a:chOff x="0" y="0"/>
            <a:chExt cx="3496689" cy="3468947"/>
          </a:xfrm>
        </p:grpSpPr>
        <p:sp>
          <p:nvSpPr>
            <p:cNvPr id="231" name="Rectangle"/>
            <p:cNvSpPr/>
            <p:nvPr/>
          </p:nvSpPr>
          <p:spPr>
            <a:xfrm>
              <a:off x="0" y="0"/>
              <a:ext cx="3496690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grpSp>
          <p:nvGrpSpPr>
            <p:cNvPr id="234" name="Group"/>
            <p:cNvGrpSpPr/>
            <p:nvPr/>
          </p:nvGrpSpPr>
          <p:grpSpPr>
            <a:xfrm>
              <a:off x="1084550" y="316824"/>
              <a:ext cx="1327589" cy="1327590"/>
              <a:chOff x="0" y="0"/>
              <a:chExt cx="1327588" cy="1327588"/>
            </a:xfrm>
          </p:grpSpPr>
          <p:sp>
            <p:nvSpPr>
              <p:cNvPr id="232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233" name="settings (1).png" descr="settings (1)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35" name="Untitled-2-512.png" descr="Untitled-2-51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22683" y="2336078"/>
              <a:ext cx="1045474" cy="1045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Line Line" descr="Line Lin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5400000">
              <a:off x="1444920" y="1848136"/>
              <a:ext cx="675423" cy="311994"/>
            </a:xfrm>
            <a:prstGeom prst="rect">
              <a:avLst/>
            </a:prstGeom>
            <a:effectLst/>
          </p:spPr>
        </p:pic>
      </p:grpSp>
      <p:grpSp>
        <p:nvGrpSpPr>
          <p:cNvPr id="246" name="Group"/>
          <p:cNvGrpSpPr/>
          <p:nvPr/>
        </p:nvGrpSpPr>
        <p:grpSpPr>
          <a:xfrm rot="1205257">
            <a:off x="18314496" y="4132290"/>
            <a:ext cx="3496691" cy="3468949"/>
            <a:chOff x="0" y="0"/>
            <a:chExt cx="3496690" cy="3468947"/>
          </a:xfrm>
        </p:grpSpPr>
        <p:sp>
          <p:nvSpPr>
            <p:cNvPr id="239" name="Rectangle"/>
            <p:cNvSpPr/>
            <p:nvPr/>
          </p:nvSpPr>
          <p:spPr>
            <a:xfrm>
              <a:off x="0" y="0"/>
              <a:ext cx="3496691" cy="34689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pic>
          <p:nvPicPr>
            <p:cNvPr id="240" name="database.png" descr="databas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34835" y="2399770"/>
              <a:ext cx="906422" cy="906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Group"/>
            <p:cNvGrpSpPr/>
            <p:nvPr/>
          </p:nvGrpSpPr>
          <p:grpSpPr>
            <a:xfrm>
              <a:off x="1084550" y="316824"/>
              <a:ext cx="1327590" cy="1327590"/>
              <a:chOff x="0" y="0"/>
              <a:chExt cx="1327588" cy="1327588"/>
            </a:xfrm>
          </p:grpSpPr>
          <p:sp>
            <p:nvSpPr>
              <p:cNvPr id="241" name="Circle"/>
              <p:cNvSpPr/>
              <p:nvPr/>
            </p:nvSpPr>
            <p:spPr>
              <a:xfrm>
                <a:off x="0" y="0"/>
                <a:ext cx="1327589" cy="1327589"/>
              </a:xfrm>
              <a:prstGeom prst="ellipse">
                <a:avLst/>
              </a:prstGeom>
              <a:solidFill>
                <a:srgbClr val="98D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cap="all" sz="3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</a:p>
            </p:txBody>
          </p:sp>
          <p:pic>
            <p:nvPicPr>
              <p:cNvPr id="242" name="settings (1).png" descr="settings (1)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4974" y="134974"/>
                <a:ext cx="1057640" cy="1057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44" name="Line Line" descr="Line Lin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 rot="5400000">
              <a:off x="1429791" y="1860409"/>
              <a:ext cx="671939" cy="311994"/>
            </a:xfrm>
            <a:prstGeom prst="rect">
              <a:avLst/>
            </a:prstGeom>
            <a:effectLst/>
          </p:spPr>
        </p:pic>
      </p:grpSp>
      <p:pic>
        <p:nvPicPr>
          <p:cNvPr id="264" name="Connection Line" descr="Connection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3730079" y="7824284"/>
            <a:ext cx="1444850" cy="2772970"/>
          </a:xfrm>
          <a:prstGeom prst="rect">
            <a:avLst/>
          </a:prstGeom>
        </p:spPr>
      </p:pic>
      <p:pic>
        <p:nvPicPr>
          <p:cNvPr id="266" name="Connection Line" descr="Connection Lin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9383719" y="8205245"/>
            <a:ext cx="2365130" cy="2704437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9090695">
            <a:off x="3718440" y="6503534"/>
            <a:ext cx="2661549" cy="499189"/>
          </a:xfrm>
          <a:prstGeom prst="rect">
            <a:avLst/>
          </a:prstGeom>
        </p:spPr>
      </p:pic>
      <p:pic>
        <p:nvPicPr>
          <p:cNvPr id="251" name="Line Line" descr="Line Line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040761" y="8036611"/>
            <a:ext cx="2028719" cy="499189"/>
          </a:xfrm>
          <a:prstGeom prst="rect">
            <a:avLst/>
          </a:prstGeom>
        </p:spPr>
      </p:pic>
      <p:pic>
        <p:nvPicPr>
          <p:cNvPr id="253" name="Line Line" descr="Line Line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3044789">
            <a:off x="3583608" y="9508791"/>
            <a:ext cx="2923717" cy="499190"/>
          </a:xfrm>
          <a:prstGeom prst="rect">
            <a:avLst/>
          </a:prstGeom>
        </p:spPr>
      </p:pic>
      <p:pic>
        <p:nvPicPr>
          <p:cNvPr id="255" name="Line Line" descr="Line Line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19692297">
            <a:off x="8690453" y="7324777"/>
            <a:ext cx="2828586" cy="499190"/>
          </a:xfrm>
          <a:prstGeom prst="rect">
            <a:avLst/>
          </a:prstGeom>
        </p:spPr>
      </p:pic>
      <p:pic>
        <p:nvPicPr>
          <p:cNvPr id="257" name="Line Line" descr="Line Line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8090441">
            <a:off x="7877320" y="8905901"/>
            <a:ext cx="4443907" cy="499189"/>
          </a:xfrm>
          <a:prstGeom prst="rect">
            <a:avLst/>
          </a:prstGeom>
        </p:spPr>
      </p:pic>
      <p:pic>
        <p:nvPicPr>
          <p:cNvPr id="259" name="Line Line" descr="Line Line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 rot="1380894">
            <a:off x="8565376" y="5940948"/>
            <a:ext cx="2813175" cy="499189"/>
          </a:xfrm>
          <a:prstGeom prst="rect">
            <a:avLst/>
          </a:prstGeom>
        </p:spPr>
      </p:pic>
      <p:sp>
        <p:nvSpPr>
          <p:cNvPr id="261" name="Circle"/>
          <p:cNvSpPr/>
          <p:nvPr/>
        </p:nvSpPr>
        <p:spPr>
          <a:xfrm>
            <a:off x="16328770" y="7096397"/>
            <a:ext cx="1377406" cy="1377405"/>
          </a:xfrm>
          <a:prstGeom prst="ellipse">
            <a:avLst/>
          </a:prstGeom>
          <a:solidFill>
            <a:srgbClr val="FF408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Maps - json"/>
          <p:cNvSpPr txBox="1"/>
          <p:nvPr>
            <p:ph type="title"/>
          </p:nvPr>
        </p:nvSpPr>
        <p:spPr>
          <a:xfrm>
            <a:off x="4056788" y="1143000"/>
            <a:ext cx="1627042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Maps - json</a:t>
            </a:r>
          </a:p>
        </p:txBody>
      </p:sp>
      <p:pic>
        <p:nvPicPr>
          <p:cNvPr id="10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7269" y="2840804"/>
            <a:ext cx="18098955" cy="10650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7" name="hash.png" descr="ha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Rectangle"/>
          <p:cNvSpPr/>
          <p:nvPr/>
        </p:nvSpPr>
        <p:spPr>
          <a:xfrm>
            <a:off x="4567769" y="5839543"/>
            <a:ext cx="2692327" cy="67241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79" name="Rectangle"/>
          <p:cNvSpPr/>
          <p:nvPr/>
        </p:nvSpPr>
        <p:spPr>
          <a:xfrm>
            <a:off x="3114775" y="10926651"/>
            <a:ext cx="3586844" cy="33946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082" name="Group"/>
          <p:cNvGrpSpPr/>
          <p:nvPr/>
        </p:nvGrpSpPr>
        <p:grpSpPr>
          <a:xfrm>
            <a:off x="2574694" y="2238227"/>
            <a:ext cx="2786830" cy="1270001"/>
            <a:chOff x="0" y="312737"/>
            <a:chExt cx="2786829" cy="1270000"/>
          </a:xfrm>
        </p:grpSpPr>
        <p:sp>
          <p:nvSpPr>
            <p:cNvPr id="1080" name="maps—jso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maps—json.go</a:t>
              </a:r>
            </a:p>
          </p:txBody>
        </p:sp>
        <p:sp>
          <p:nvSpPr>
            <p:cNvPr id="1081" name="Rectangle"/>
            <p:cNvSpPr/>
            <p:nvPr/>
          </p:nvSpPr>
          <p:spPr>
            <a:xfrm>
              <a:off x="80498" y="569573"/>
              <a:ext cx="270633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8" grpId="3"/>
      <p:bldP build="whole" bldLvl="1" animBg="1" rev="0" advAuto="0" spid="1076" grpId="2"/>
      <p:bldP build="whole" bldLvl="1" animBg="1" rev="0" advAuto="0" spid="1082" grpId="1"/>
      <p:bldP build="whole" bldLvl="1" animBg="1" rev="0" advAuto="0" spid="1079" grpId="4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JSon unmarshalling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JSon unmarshalling</a:t>
            </a:r>
          </a:p>
        </p:txBody>
      </p:sp>
      <p:pic>
        <p:nvPicPr>
          <p:cNvPr id="10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4262" y="3181460"/>
            <a:ext cx="18759749" cy="1007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hierarchy.png" descr="hierarch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Rectangle"/>
          <p:cNvSpPr/>
          <p:nvPr/>
        </p:nvSpPr>
        <p:spPr>
          <a:xfrm>
            <a:off x="6286609" y="6498425"/>
            <a:ext cx="4828097" cy="212211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88" name="Rectangle"/>
          <p:cNvSpPr/>
          <p:nvPr/>
        </p:nvSpPr>
        <p:spPr>
          <a:xfrm>
            <a:off x="4425753" y="9908740"/>
            <a:ext cx="11503823" cy="81714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89" name="Rectangle"/>
          <p:cNvSpPr/>
          <p:nvPr/>
        </p:nvSpPr>
        <p:spPr>
          <a:xfrm>
            <a:off x="4425753" y="12014088"/>
            <a:ext cx="5401231" cy="4114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092" name="Group"/>
          <p:cNvGrpSpPr/>
          <p:nvPr/>
        </p:nvGrpSpPr>
        <p:grpSpPr>
          <a:xfrm>
            <a:off x="2769989" y="2631927"/>
            <a:ext cx="3400647" cy="1270001"/>
            <a:chOff x="0" y="312737"/>
            <a:chExt cx="3400646" cy="1270000"/>
          </a:xfrm>
        </p:grpSpPr>
        <p:sp>
          <p:nvSpPr>
            <p:cNvPr id="1090" name="json-unmarshal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json-unmarshal.go</a:t>
              </a:r>
            </a:p>
          </p:txBody>
        </p:sp>
        <p:sp>
          <p:nvSpPr>
            <p:cNvPr id="1091" name="Rectangle"/>
            <p:cNvSpPr/>
            <p:nvPr/>
          </p:nvSpPr>
          <p:spPr>
            <a:xfrm>
              <a:off x="80498" y="569573"/>
              <a:ext cx="332014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9" grpId="5"/>
      <p:bldP build="whole" bldLvl="1" animBg="1" rev="0" advAuto="0" spid="1092" grpId="1"/>
      <p:bldP build="whole" bldLvl="1" animBg="1" rev="0" advAuto="0" spid="1087" grpId="3"/>
      <p:bldP build="whole" bldLvl="1" animBg="1" rev="0" advAuto="0" spid="1085" grpId="2"/>
      <p:bldP build="whole" bldLvl="1" animBg="1" rev="0" advAuto="0" spid="1088" grpId="4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Function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Functions</a:t>
            </a:r>
          </a:p>
        </p:txBody>
      </p:sp>
      <p:pic>
        <p:nvPicPr>
          <p:cNvPr id="1095" name="function.png" descr="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846" y="3892550"/>
            <a:ext cx="7708901" cy="880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89302" y="3892550"/>
            <a:ext cx="12644438" cy="880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Rectangle"/>
          <p:cNvSpPr/>
          <p:nvPr/>
        </p:nvSpPr>
        <p:spPr>
          <a:xfrm>
            <a:off x="2953919" y="9116617"/>
            <a:ext cx="3849965" cy="41142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099" name="Rectangle"/>
          <p:cNvSpPr/>
          <p:nvPr/>
        </p:nvSpPr>
        <p:spPr>
          <a:xfrm>
            <a:off x="9567445" y="6462555"/>
            <a:ext cx="7999427" cy="50459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02" name="Group"/>
          <p:cNvGrpSpPr/>
          <p:nvPr/>
        </p:nvGrpSpPr>
        <p:grpSpPr>
          <a:xfrm>
            <a:off x="1488260" y="3325060"/>
            <a:ext cx="1707477" cy="1270001"/>
            <a:chOff x="0" y="312737"/>
            <a:chExt cx="1707475" cy="1270000"/>
          </a:xfrm>
        </p:grpSpPr>
        <p:sp>
          <p:nvSpPr>
            <p:cNvPr id="1100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101" name="Rectangle"/>
            <p:cNvSpPr/>
            <p:nvPr/>
          </p:nvSpPr>
          <p:spPr>
            <a:xfrm>
              <a:off x="80498" y="569573"/>
              <a:ext cx="162697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05" name="Group"/>
          <p:cNvGrpSpPr/>
          <p:nvPr/>
        </p:nvGrpSpPr>
        <p:grpSpPr>
          <a:xfrm>
            <a:off x="9409468" y="3325060"/>
            <a:ext cx="2111580" cy="1270001"/>
            <a:chOff x="0" y="312737"/>
            <a:chExt cx="2111579" cy="1270000"/>
          </a:xfrm>
        </p:grpSpPr>
        <p:sp>
          <p:nvSpPr>
            <p:cNvPr id="1103" name="identit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identity.go</a:t>
              </a:r>
            </a:p>
          </p:txBody>
        </p:sp>
        <p:sp>
          <p:nvSpPr>
            <p:cNvPr id="1104" name="Rectangle"/>
            <p:cNvSpPr/>
            <p:nvPr/>
          </p:nvSpPr>
          <p:spPr>
            <a:xfrm>
              <a:off x="80498" y="569573"/>
              <a:ext cx="203108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7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2" grpId="1"/>
      <p:bldP build="whole" bldLvl="1" animBg="1" rev="0" advAuto="0" spid="1098" grpId="3"/>
      <p:bldP build="whole" bldLvl="1" animBg="1" rev="0" advAuto="0" spid="1099" grpId="6"/>
      <p:bldP build="whole" bldLvl="1" animBg="1" rev="0" advAuto="0" spid="1105" grpId="4"/>
      <p:bldP build="whole" bldLvl="1" animBg="1" rev="0" advAuto="0" spid="1097" grpId="5"/>
      <p:bldP build="whole" bldLvl="1" animBg="1" rev="0" advAuto="0" spid="1096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Custom typ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Custom types</a:t>
            </a:r>
          </a:p>
        </p:txBody>
      </p:sp>
      <p:pic>
        <p:nvPicPr>
          <p:cNvPr id="1108" name="3d.png" descr="3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2969" y="2759181"/>
            <a:ext cx="19378730" cy="10559838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Rectangle"/>
          <p:cNvSpPr/>
          <p:nvPr/>
        </p:nvSpPr>
        <p:spPr>
          <a:xfrm>
            <a:off x="3561751" y="4521402"/>
            <a:ext cx="3251190" cy="217053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11" name="Rectangle"/>
          <p:cNvSpPr/>
          <p:nvPr/>
        </p:nvSpPr>
        <p:spPr>
          <a:xfrm>
            <a:off x="4177691" y="10305839"/>
            <a:ext cx="2019310" cy="121920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12" name="Rectangle"/>
          <p:cNvSpPr/>
          <p:nvPr/>
        </p:nvSpPr>
        <p:spPr>
          <a:xfrm>
            <a:off x="4177691" y="9892379"/>
            <a:ext cx="1115807" cy="308681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15" name="Group"/>
          <p:cNvGrpSpPr/>
          <p:nvPr/>
        </p:nvGrpSpPr>
        <p:grpSpPr>
          <a:xfrm>
            <a:off x="2462301" y="2159364"/>
            <a:ext cx="3011003" cy="1270001"/>
            <a:chOff x="0" y="312737"/>
            <a:chExt cx="3011002" cy="1270000"/>
          </a:xfrm>
        </p:grpSpPr>
        <p:sp>
          <p:nvSpPr>
            <p:cNvPr id="1113" name="custom-typ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custom-types.go</a:t>
              </a:r>
            </a:p>
          </p:txBody>
        </p:sp>
        <p:sp>
          <p:nvSpPr>
            <p:cNvPr id="1114" name="Rectangle"/>
            <p:cNvSpPr/>
            <p:nvPr/>
          </p:nvSpPr>
          <p:spPr>
            <a:xfrm>
              <a:off x="80498" y="569573"/>
              <a:ext cx="293050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9" grpId="2"/>
      <p:bldP build="whole" bldLvl="1" animBg="1" rev="0" advAuto="0" spid="1110" grpId="3"/>
      <p:bldP build="whole" bldLvl="1" animBg="1" rev="0" advAuto="0" spid="1115" grpId="1"/>
      <p:bldP build="whole" bldLvl="1" animBg="1" rev="0" advAuto="0" spid="1112" grpId="4"/>
      <p:bldP build="whole" bldLvl="1" animBg="1" rev="0" advAuto="0" spid="1111" grpId="5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Methods / function receivers"/>
          <p:cNvSpPr txBox="1"/>
          <p:nvPr>
            <p:ph type="title"/>
          </p:nvPr>
        </p:nvSpPr>
        <p:spPr>
          <a:xfrm>
            <a:off x="5639307" y="1143000"/>
            <a:ext cx="13105386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Methods / function receivers</a:t>
            </a:r>
          </a:p>
        </p:txBody>
      </p:sp>
      <p:pic>
        <p:nvPicPr>
          <p:cNvPr id="1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778" y="3026483"/>
            <a:ext cx="18623222" cy="10279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9" name="3d.png" descr="3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Rectangle"/>
          <p:cNvSpPr/>
          <p:nvPr/>
        </p:nvSpPr>
        <p:spPr>
          <a:xfrm>
            <a:off x="4033318" y="5974160"/>
            <a:ext cx="5401232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21" name="Rectangle"/>
          <p:cNvSpPr/>
          <p:nvPr/>
        </p:nvSpPr>
        <p:spPr>
          <a:xfrm>
            <a:off x="4033318" y="7943296"/>
            <a:ext cx="4819596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24" name="Group"/>
          <p:cNvGrpSpPr/>
          <p:nvPr/>
        </p:nvGrpSpPr>
        <p:grpSpPr>
          <a:xfrm>
            <a:off x="2842000" y="2445917"/>
            <a:ext cx="3259762" cy="1270001"/>
            <a:chOff x="0" y="312737"/>
            <a:chExt cx="3259761" cy="1270000"/>
          </a:xfrm>
        </p:grpSpPr>
        <p:sp>
          <p:nvSpPr>
            <p:cNvPr id="1122" name="type-method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type-methods.go</a:t>
              </a:r>
            </a:p>
          </p:txBody>
        </p:sp>
        <p:sp>
          <p:nvSpPr>
            <p:cNvPr id="1123" name="Rectangle"/>
            <p:cNvSpPr/>
            <p:nvPr/>
          </p:nvSpPr>
          <p:spPr>
            <a:xfrm>
              <a:off x="80498" y="569573"/>
              <a:ext cx="317926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1" grpId="4"/>
      <p:bldP build="whole" bldLvl="1" animBg="1" rev="0" advAuto="0" spid="1120" grpId="3"/>
      <p:bldP build="whole" bldLvl="1" animBg="1" rev="0" advAuto="0" spid="1118" grpId="2"/>
      <p:bldP build="whole" bldLvl="1" animBg="1" rev="0" advAuto="0" spid="112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ointer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Pointers</a:t>
            </a:r>
          </a:p>
        </p:txBody>
      </p:sp>
      <p:pic>
        <p:nvPicPr>
          <p:cNvPr id="1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65889" y="4962299"/>
            <a:ext cx="8255001" cy="806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110" y="4962299"/>
            <a:ext cx="14301578" cy="806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3d.png" descr="3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Rectangle"/>
          <p:cNvSpPr/>
          <p:nvPr/>
        </p:nvSpPr>
        <p:spPr>
          <a:xfrm>
            <a:off x="1662015" y="8435698"/>
            <a:ext cx="3166073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31" name="Rectangle"/>
          <p:cNvSpPr/>
          <p:nvPr/>
        </p:nvSpPr>
        <p:spPr>
          <a:xfrm>
            <a:off x="1662015" y="11137377"/>
            <a:ext cx="1767045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32" name="Rectangle"/>
          <p:cNvSpPr/>
          <p:nvPr/>
        </p:nvSpPr>
        <p:spPr>
          <a:xfrm>
            <a:off x="11674294" y="11820537"/>
            <a:ext cx="3166074" cy="445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33" name="Rectangle"/>
          <p:cNvSpPr/>
          <p:nvPr/>
        </p:nvSpPr>
        <p:spPr>
          <a:xfrm>
            <a:off x="18639482" y="9499472"/>
            <a:ext cx="862680" cy="54913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34" name="Rectangle"/>
          <p:cNvSpPr/>
          <p:nvPr/>
        </p:nvSpPr>
        <p:spPr>
          <a:xfrm>
            <a:off x="21158646" y="6804939"/>
            <a:ext cx="1340716" cy="65499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37" name="Group"/>
          <p:cNvGrpSpPr/>
          <p:nvPr/>
        </p:nvGrpSpPr>
        <p:grpSpPr>
          <a:xfrm>
            <a:off x="682482" y="4333431"/>
            <a:ext cx="1742630" cy="1270001"/>
            <a:chOff x="0" y="312737"/>
            <a:chExt cx="1742628" cy="1270000"/>
          </a:xfrm>
        </p:grpSpPr>
        <p:sp>
          <p:nvSpPr>
            <p:cNvPr id="113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136" name="Rectangle"/>
            <p:cNvSpPr/>
            <p:nvPr/>
          </p:nvSpPr>
          <p:spPr>
            <a:xfrm>
              <a:off x="80498" y="569573"/>
              <a:ext cx="166213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15290288" y="4333431"/>
            <a:ext cx="2561330" cy="1270001"/>
            <a:chOff x="0" y="312737"/>
            <a:chExt cx="2561328" cy="1270000"/>
          </a:xfrm>
        </p:grpSpPr>
        <p:sp>
          <p:nvSpPr>
            <p:cNvPr id="1138" name="int-point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int-pointer.go</a:t>
              </a:r>
            </a:p>
          </p:txBody>
        </p:sp>
        <p:sp>
          <p:nvSpPr>
            <p:cNvPr id="1139" name="Rectangle"/>
            <p:cNvSpPr/>
            <p:nvPr/>
          </p:nvSpPr>
          <p:spPr>
            <a:xfrm>
              <a:off x="80498" y="569573"/>
              <a:ext cx="248083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7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7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7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7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7" grpId="1"/>
      <p:bldP build="whole" bldLvl="1" animBg="1" rev="0" advAuto="0" spid="1130" grpId="7"/>
      <p:bldP build="whole" bldLvl="1" animBg="1" rev="0" advAuto="0" spid="1132" grpId="9"/>
      <p:bldP build="whole" bldLvl="1" animBg="1" rev="0" advAuto="0" spid="1133" grpId="6"/>
      <p:bldP build="whole" bldLvl="1" animBg="1" rev="0" advAuto="0" spid="1134" grpId="5"/>
      <p:bldP build="whole" bldLvl="1" animBg="1" rev="0" advAuto="0" spid="1128" grpId="2"/>
      <p:bldP build="whole" bldLvl="1" animBg="1" rev="0" advAuto="0" spid="1127" grpId="4"/>
      <p:bldP build="whole" bldLvl="1" animBg="1" rev="0" advAuto="0" spid="1131" grpId="8"/>
      <p:bldP build="whole" bldLvl="1" animBg="1" rev="0" advAuto="0" spid="1140" grpId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ointer vs valu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pointer vs value</a:t>
            </a:r>
          </a:p>
        </p:txBody>
      </p:sp>
      <p:pic>
        <p:nvPicPr>
          <p:cNvPr id="1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9382" y="2890111"/>
            <a:ext cx="17284746" cy="10590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4" name="3d.png" descr="3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Rectangle"/>
          <p:cNvSpPr/>
          <p:nvPr/>
        </p:nvSpPr>
        <p:spPr>
          <a:xfrm>
            <a:off x="4409646" y="6133523"/>
            <a:ext cx="1677006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46" name="Rectangle"/>
          <p:cNvSpPr/>
          <p:nvPr/>
        </p:nvSpPr>
        <p:spPr>
          <a:xfrm>
            <a:off x="4409646" y="7526587"/>
            <a:ext cx="1804815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47" name="Rectangle"/>
          <p:cNvSpPr/>
          <p:nvPr/>
        </p:nvSpPr>
        <p:spPr>
          <a:xfrm>
            <a:off x="5808170" y="9862154"/>
            <a:ext cx="7511268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48" name="Rectangle"/>
          <p:cNvSpPr/>
          <p:nvPr/>
        </p:nvSpPr>
        <p:spPr>
          <a:xfrm>
            <a:off x="4208264" y="11265708"/>
            <a:ext cx="5550929" cy="40114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51" name="Group"/>
          <p:cNvGrpSpPr/>
          <p:nvPr/>
        </p:nvGrpSpPr>
        <p:grpSpPr>
          <a:xfrm>
            <a:off x="3509873" y="2296208"/>
            <a:ext cx="3528161" cy="1270001"/>
            <a:chOff x="0" y="312737"/>
            <a:chExt cx="3528160" cy="1270000"/>
          </a:xfrm>
        </p:grpSpPr>
        <p:sp>
          <p:nvSpPr>
            <p:cNvPr id="1149" name="pointer-vs-valu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pointer-vs-value.go</a:t>
              </a:r>
            </a:p>
          </p:txBody>
        </p:sp>
        <p:sp>
          <p:nvSpPr>
            <p:cNvPr id="1150" name="Rectangle"/>
            <p:cNvSpPr/>
            <p:nvPr/>
          </p:nvSpPr>
          <p:spPr>
            <a:xfrm>
              <a:off x="80498" y="569573"/>
              <a:ext cx="3447663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7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7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7" grpId="5"/>
      <p:bldP build="whole" bldLvl="1" animBg="1" rev="0" advAuto="0" spid="1145" grpId="3"/>
      <p:bldP build="whole" bldLvl="1" animBg="1" rev="0" advAuto="0" spid="1148" grpId="6"/>
      <p:bldP build="whole" bldLvl="1" animBg="1" rev="0" advAuto="0" spid="1143" grpId="2"/>
      <p:bldP build="whole" bldLvl="1" animBg="1" rev="0" advAuto="0" spid="1151" grpId="1"/>
      <p:bldP build="whole" bldLvl="1" animBg="1" rev="0" advAuto="0" spid="1146" grpId="4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interfac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interfaces</a:t>
            </a:r>
          </a:p>
        </p:txBody>
      </p:sp>
      <p:pic>
        <p:nvPicPr>
          <p:cNvPr id="1154" name="invisible-person-of-clothes copy.png" descr="invisible-person-of-clothes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95050" y="3509465"/>
            <a:ext cx="8523364" cy="9821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2139" y="3509465"/>
            <a:ext cx="8434243" cy="98212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Rectangle"/>
          <p:cNvSpPr/>
          <p:nvPr/>
        </p:nvSpPr>
        <p:spPr>
          <a:xfrm>
            <a:off x="3585672" y="10545466"/>
            <a:ext cx="5018522" cy="173721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58" name="Rectangle"/>
          <p:cNvSpPr/>
          <p:nvPr/>
        </p:nvSpPr>
        <p:spPr>
          <a:xfrm>
            <a:off x="12452838" y="5402434"/>
            <a:ext cx="5483998" cy="40626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59" name="Rectangle"/>
          <p:cNvSpPr/>
          <p:nvPr/>
        </p:nvSpPr>
        <p:spPr>
          <a:xfrm>
            <a:off x="13021752" y="8670388"/>
            <a:ext cx="4913636" cy="276228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162" name="Group"/>
          <p:cNvGrpSpPr/>
          <p:nvPr/>
        </p:nvGrpSpPr>
        <p:grpSpPr>
          <a:xfrm>
            <a:off x="3465586" y="2903886"/>
            <a:ext cx="1832804" cy="1270001"/>
            <a:chOff x="0" y="312737"/>
            <a:chExt cx="1832802" cy="1270000"/>
          </a:xfrm>
        </p:grpSpPr>
        <p:sp>
          <p:nvSpPr>
            <p:cNvPr id="1160" name="type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types.go</a:t>
              </a:r>
            </a:p>
          </p:txBody>
        </p:sp>
        <p:sp>
          <p:nvSpPr>
            <p:cNvPr id="1161" name="Rectangle"/>
            <p:cNvSpPr/>
            <p:nvPr/>
          </p:nvSpPr>
          <p:spPr>
            <a:xfrm>
              <a:off x="80498" y="569573"/>
              <a:ext cx="175230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65" name="Group"/>
          <p:cNvGrpSpPr/>
          <p:nvPr/>
        </p:nvGrpSpPr>
        <p:grpSpPr>
          <a:xfrm>
            <a:off x="12310140" y="2903886"/>
            <a:ext cx="1680597" cy="1270001"/>
            <a:chOff x="0" y="312737"/>
            <a:chExt cx="1680596" cy="1270000"/>
          </a:xfrm>
        </p:grpSpPr>
        <p:sp>
          <p:nvSpPr>
            <p:cNvPr id="116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164" name="Rectangle"/>
            <p:cNvSpPr/>
            <p:nvPr/>
          </p:nvSpPr>
          <p:spPr>
            <a:xfrm>
              <a:off x="80498" y="569573"/>
              <a:ext cx="160009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2" grpId="1"/>
      <p:bldP build="whole" bldLvl="1" animBg="1" rev="0" advAuto="0" spid="1159" grpId="7"/>
      <p:bldP build="whole" bldLvl="1" animBg="1" rev="0" advAuto="0" spid="1156" grpId="2"/>
      <p:bldP build="whole" bldLvl="1" animBg="1" rev="0" advAuto="0" spid="1158" grpId="6"/>
      <p:bldP build="whole" bldLvl="1" animBg="1" rev="0" advAuto="0" spid="1155" grpId="5"/>
      <p:bldP build="whole" bldLvl="1" animBg="1" rev="0" advAuto="0" spid="1157" grpId="3"/>
      <p:bldP build="whole" bldLvl="1" animBg="1" rev="0" advAuto="0" spid="1165" grpId="4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Interface{} typ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Interface{} type</a:t>
            </a:r>
          </a:p>
        </p:txBody>
      </p:sp>
      <p:grpSp>
        <p:nvGrpSpPr>
          <p:cNvPr id="1171" name="Group"/>
          <p:cNvGrpSpPr/>
          <p:nvPr/>
        </p:nvGrpSpPr>
        <p:grpSpPr>
          <a:xfrm>
            <a:off x="1270000" y="3683571"/>
            <a:ext cx="7752465" cy="1765653"/>
            <a:chOff x="0" y="0"/>
            <a:chExt cx="7752464" cy="1765651"/>
          </a:xfrm>
        </p:grpSpPr>
        <p:sp>
          <p:nvSpPr>
            <p:cNvPr id="1168" name="Rectangle"/>
            <p:cNvSpPr/>
            <p:nvPr/>
          </p:nvSpPr>
          <p:spPr>
            <a:xfrm>
              <a:off x="1038" y="-1"/>
              <a:ext cx="775142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69" name="Represents any type in Go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Represents </a:t>
              </a:r>
              <a:r>
                <a:rPr b="1"/>
                <a:t>any type</a:t>
              </a:r>
              <a:r>
                <a:t> in Go</a:t>
              </a:r>
            </a:p>
          </p:txBody>
        </p:sp>
        <p:sp>
          <p:nvSpPr>
            <p:cNvPr id="117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75" name="Group"/>
          <p:cNvGrpSpPr/>
          <p:nvPr/>
        </p:nvGrpSpPr>
        <p:grpSpPr>
          <a:xfrm>
            <a:off x="1270000" y="5065482"/>
            <a:ext cx="7383433" cy="1765653"/>
            <a:chOff x="0" y="0"/>
            <a:chExt cx="7383432" cy="1765651"/>
          </a:xfrm>
        </p:grpSpPr>
        <p:sp>
          <p:nvSpPr>
            <p:cNvPr id="1172" name="Rectangle"/>
            <p:cNvSpPr/>
            <p:nvPr/>
          </p:nvSpPr>
          <p:spPr>
            <a:xfrm>
              <a:off x="1038" y="-1"/>
              <a:ext cx="738239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73" name="Any type implements i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Any type </a:t>
              </a:r>
              <a:r>
                <a:rPr b="1"/>
                <a:t>implements</a:t>
              </a:r>
              <a:r>
                <a:t> it</a:t>
              </a:r>
            </a:p>
          </p:txBody>
        </p:sp>
        <p:sp>
          <p:nvSpPr>
            <p:cNvPr id="117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79" name="Group"/>
          <p:cNvGrpSpPr/>
          <p:nvPr/>
        </p:nvGrpSpPr>
        <p:grpSpPr>
          <a:xfrm>
            <a:off x="1270000" y="6447392"/>
            <a:ext cx="6790196" cy="1765653"/>
            <a:chOff x="0" y="0"/>
            <a:chExt cx="6790195" cy="1765651"/>
          </a:xfrm>
        </p:grpSpPr>
        <p:sp>
          <p:nvSpPr>
            <p:cNvPr id="1176" name="Rectangle"/>
            <p:cNvSpPr/>
            <p:nvPr/>
          </p:nvSpPr>
          <p:spPr>
            <a:xfrm>
              <a:off x="1038" y="-1"/>
              <a:ext cx="678915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77" name="Does not equal to ni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Does not equal to </a:t>
              </a:r>
              <a:r>
                <a:rPr b="1"/>
                <a:t>nil</a:t>
              </a:r>
            </a:p>
          </p:txBody>
        </p:sp>
        <p:sp>
          <p:nvSpPr>
            <p:cNvPr id="117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83" name="Group"/>
          <p:cNvGrpSpPr/>
          <p:nvPr/>
        </p:nvGrpSpPr>
        <p:grpSpPr>
          <a:xfrm>
            <a:off x="1270000" y="9211214"/>
            <a:ext cx="7752465" cy="1765653"/>
            <a:chOff x="0" y="0"/>
            <a:chExt cx="7752464" cy="1765651"/>
          </a:xfrm>
        </p:grpSpPr>
        <p:sp>
          <p:nvSpPr>
            <p:cNvPr id="1180" name="Rectangle"/>
            <p:cNvSpPr/>
            <p:nvPr/>
          </p:nvSpPr>
          <p:spPr>
            <a:xfrm>
              <a:off x="1038" y="-1"/>
              <a:ext cx="775142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81" name="Has type and value field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Has </a:t>
              </a:r>
              <a:r>
                <a:rPr b="1"/>
                <a:t>type</a:t>
              </a:r>
              <a:r>
                <a:t> and </a:t>
              </a:r>
              <a:r>
                <a:rPr b="1"/>
                <a:t>value</a:t>
              </a:r>
              <a:r>
                <a:t> fields</a:t>
              </a:r>
            </a:p>
          </p:txBody>
        </p:sp>
        <p:sp>
          <p:nvSpPr>
            <p:cNvPr id="118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87" name="Group"/>
          <p:cNvGrpSpPr/>
          <p:nvPr/>
        </p:nvGrpSpPr>
        <p:grpSpPr>
          <a:xfrm>
            <a:off x="1270000" y="10593125"/>
            <a:ext cx="10430003" cy="991305"/>
            <a:chOff x="0" y="0"/>
            <a:chExt cx="10430002" cy="991303"/>
          </a:xfrm>
        </p:grpSpPr>
        <p:sp>
          <p:nvSpPr>
            <p:cNvPr id="1184" name="Rectangle"/>
            <p:cNvSpPr/>
            <p:nvPr/>
          </p:nvSpPr>
          <p:spPr>
            <a:xfrm>
              <a:off x="1038" y="-1"/>
              <a:ext cx="1042896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85" name="The value has to be a concrete type"/>
            <p:cNvSpPr/>
            <p:nvPr/>
          </p:nvSpPr>
          <p:spPr>
            <a:xfrm>
              <a:off x="906570" y="495651"/>
              <a:ext cx="93908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 </a:t>
              </a:r>
              <a:r>
                <a:rPr b="1"/>
                <a:t>value</a:t>
              </a:r>
              <a:r>
                <a:t> has to be a </a:t>
              </a:r>
              <a:r>
                <a:rPr b="1"/>
                <a:t>concrete type</a:t>
              </a:r>
            </a:p>
          </p:txBody>
        </p:sp>
        <p:sp>
          <p:nvSpPr>
            <p:cNvPr id="118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1270000" y="7829304"/>
            <a:ext cx="7521714" cy="991305"/>
            <a:chOff x="0" y="0"/>
            <a:chExt cx="7521713" cy="991303"/>
          </a:xfrm>
        </p:grpSpPr>
        <p:sp>
          <p:nvSpPr>
            <p:cNvPr id="1188" name="Rectangle"/>
            <p:cNvSpPr/>
            <p:nvPr/>
          </p:nvSpPr>
          <p:spPr>
            <a:xfrm>
              <a:off x="1038" y="-1"/>
              <a:ext cx="752067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189" name="Supports type assertion"/>
            <p:cNvSpPr/>
            <p:nvPr/>
          </p:nvSpPr>
          <p:spPr>
            <a:xfrm>
              <a:off x="906570" y="495651"/>
              <a:ext cx="619289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Supports </a:t>
              </a:r>
              <a:r>
                <a:rPr b="1"/>
                <a:t>type assertion</a:t>
              </a:r>
            </a:p>
          </p:txBody>
        </p:sp>
        <p:sp>
          <p:nvSpPr>
            <p:cNvPr id="119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192" name="invisible-person-of-clothes copy.png" descr="invisible-person-of-clothes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177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7" grpId="6"/>
      <p:bldP build="whole" bldLvl="1" animBg="1" rev="0" advAuto="0" spid="1175" grpId="2"/>
      <p:bldP build="whole" bldLvl="1" animBg="1" rev="0" advAuto="0" spid="1171" grpId="1"/>
      <p:bldP build="whole" bldLvl="1" animBg="1" rev="0" advAuto="0" spid="1179" grpId="3"/>
      <p:bldP build="whole" bldLvl="1" animBg="1" rev="0" advAuto="0" spid="1191" grpId="4"/>
      <p:bldP build="whole" bldLvl="1" animBg="1" rev="0" advAuto="0" spid="1183" grpId="5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Interface{} exampl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Interface{} example</a:t>
            </a:r>
          </a:p>
        </p:txBody>
      </p:sp>
      <p:pic>
        <p:nvPicPr>
          <p:cNvPr id="1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5105" y="3323297"/>
            <a:ext cx="10153386" cy="10066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invisible-person-of-clothes copy.png" descr="invisible-person-of-clothes cop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7" name="Rectangle"/>
          <p:cNvSpPr/>
          <p:nvPr/>
        </p:nvSpPr>
        <p:spPr>
          <a:xfrm>
            <a:off x="10394720" y="6358548"/>
            <a:ext cx="4781131" cy="47717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200" name="Group"/>
          <p:cNvGrpSpPr/>
          <p:nvPr/>
        </p:nvGrpSpPr>
        <p:grpSpPr>
          <a:xfrm>
            <a:off x="7075509" y="2700686"/>
            <a:ext cx="2497228" cy="1270001"/>
            <a:chOff x="0" y="312737"/>
            <a:chExt cx="2497227" cy="1270000"/>
          </a:xfrm>
        </p:grpSpPr>
        <p:sp>
          <p:nvSpPr>
            <p:cNvPr id="1198" name="interface{}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interface{}.go</a:t>
              </a:r>
            </a:p>
          </p:txBody>
        </p:sp>
        <p:sp>
          <p:nvSpPr>
            <p:cNvPr id="1199" name="Rectangle"/>
            <p:cNvSpPr/>
            <p:nvPr/>
          </p:nvSpPr>
          <p:spPr>
            <a:xfrm>
              <a:off x="80498" y="569573"/>
              <a:ext cx="241673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5" grpId="2"/>
      <p:bldP build="whole" bldLvl="1" animBg="1" rev="0" advAuto="0" spid="1197" grpId="3"/>
      <p:bldP build="whole" bldLvl="1" animBg="1" rev="0" advAuto="0" spid="120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My experience so far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My experience so far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5141002" y="5336677"/>
            <a:ext cx="7239043" cy="4896846"/>
            <a:chOff x="0" y="0"/>
            <a:chExt cx="7239042" cy="4896844"/>
          </a:xfrm>
        </p:grpSpPr>
        <p:pic>
          <p:nvPicPr>
            <p:cNvPr id="270" name="goal.png" descr="goal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896845" cy="4896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1" name="9 months"/>
            <p:cNvSpPr/>
            <p:nvPr/>
          </p:nvSpPr>
          <p:spPr>
            <a:xfrm>
              <a:off x="5969042" y="353436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14500">
                  <a:solidFill>
                    <a:srgbClr val="1980F9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9 </a:t>
              </a:r>
              <a:r>
                <a:rPr b="0">
                  <a:latin typeface="Avenir Next Medium"/>
                  <a:ea typeface="Avenir Next Medium"/>
                  <a:cs typeface="Avenir Next Medium"/>
                  <a:sym typeface="Avenir Next Medium"/>
                </a:rPr>
                <a:t>months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The Power of interfaces"/>
          <p:cNvSpPr txBox="1"/>
          <p:nvPr>
            <p:ph type="title"/>
          </p:nvPr>
        </p:nvSpPr>
        <p:spPr>
          <a:xfrm>
            <a:off x="6882278" y="1143000"/>
            <a:ext cx="1061944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The Power of interfaces</a:t>
            </a:r>
          </a:p>
        </p:txBody>
      </p:sp>
      <p:grpSp>
        <p:nvGrpSpPr>
          <p:cNvPr id="1206" name="Group"/>
          <p:cNvGrpSpPr/>
          <p:nvPr/>
        </p:nvGrpSpPr>
        <p:grpSpPr>
          <a:xfrm>
            <a:off x="4299920" y="3974689"/>
            <a:ext cx="15784160" cy="7620822"/>
            <a:chOff x="0" y="0"/>
            <a:chExt cx="15784159" cy="7620820"/>
          </a:xfrm>
        </p:grpSpPr>
        <p:sp>
          <p:nvSpPr>
            <p:cNvPr id="1203" name="Rectangle"/>
            <p:cNvSpPr/>
            <p:nvPr/>
          </p:nvSpPr>
          <p:spPr>
            <a:xfrm>
              <a:off x="0" y="0"/>
              <a:ext cx="15784160" cy="7620821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04" name="type Reader {…"/>
            <p:cNvSpPr/>
            <p:nvPr/>
          </p:nvSpPr>
          <p:spPr>
            <a:xfrm>
              <a:off x="613398" y="224114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type</a:t>
              </a:r>
              <a:r>
                <a:t> </a:t>
              </a:r>
              <a:r>
                <a:rPr>
                  <a:solidFill>
                    <a:srgbClr val="FFC107"/>
                  </a:solidFill>
                </a:rPr>
                <a:t>Reader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2"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    </a:t>
              </a:r>
              <a:r>
                <a:rPr>
                  <a:solidFill>
                    <a:srgbClr val="03A9F4"/>
                  </a:solidFill>
                </a:rPr>
                <a:t>Read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p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[]</a:t>
              </a:r>
              <a:r>
                <a:rPr>
                  <a:solidFill>
                    <a:srgbClr val="9C27B0"/>
                  </a:solidFill>
                </a:rPr>
                <a:t>byte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n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int</a:t>
              </a:r>
              <a:r>
                <a:t>, 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error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</a:p>
            <a:p>
              <a:pPr>
                <a:spcBef>
                  <a:spcPts val="0"/>
                </a:spcBef>
                <a:defRPr sz="50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}</a:t>
              </a:r>
            </a:p>
          </p:txBody>
        </p:sp>
        <p:sp>
          <p:nvSpPr>
            <p:cNvPr id="1205" name="type Writer {…"/>
            <p:cNvSpPr/>
            <p:nvPr/>
          </p:nvSpPr>
          <p:spPr>
            <a:xfrm>
              <a:off x="613397" y="537967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rgbClr val="9C27B0"/>
                  </a:solidFill>
                </a:rPr>
                <a:t>type</a:t>
              </a:r>
              <a:r>
                <a:t> </a:t>
              </a:r>
              <a:r>
                <a:rPr>
                  <a:solidFill>
                    <a:srgbClr val="FFC107"/>
                  </a:solidFill>
                </a:rPr>
                <a:t>Writer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2">
                <a:spcBef>
                  <a:spcPts val="0"/>
                </a:spcBef>
                <a:defRPr sz="5000"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    </a:t>
              </a:r>
              <a:r>
                <a:rPr>
                  <a:solidFill>
                    <a:srgbClr val="03A9F4"/>
                  </a:solidFill>
                </a:rPr>
                <a:t>Write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p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[]</a:t>
              </a:r>
              <a:r>
                <a:rPr>
                  <a:solidFill>
                    <a:srgbClr val="9C27B0"/>
                  </a:solidFill>
                </a:rPr>
                <a:t>byte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(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n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int</a:t>
              </a:r>
              <a:r>
                <a:t>, 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t> </a:t>
              </a:r>
              <a:r>
                <a:rPr>
                  <a:solidFill>
                    <a:srgbClr val="9C27B0"/>
                  </a:solidFill>
                </a:rPr>
                <a:t>error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)</a:t>
              </a:r>
            </a:p>
            <a:p>
              <a:pPr>
                <a:spcBef>
                  <a:spcPts val="0"/>
                </a:spcBef>
                <a:defRPr sz="50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}</a:t>
              </a:r>
            </a:p>
          </p:txBody>
        </p:sp>
      </p:grpSp>
      <p:pic>
        <p:nvPicPr>
          <p:cNvPr id="1207" name="invisible-person-of-clothes copy.png" descr="invisible-person-of-clothes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6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Implement error interface"/>
          <p:cNvSpPr txBox="1"/>
          <p:nvPr>
            <p:ph type="title"/>
          </p:nvPr>
        </p:nvSpPr>
        <p:spPr>
          <a:xfrm>
            <a:off x="6083027" y="1143000"/>
            <a:ext cx="12217946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Implement error interface</a:t>
            </a:r>
          </a:p>
        </p:txBody>
      </p:sp>
      <p:pic>
        <p:nvPicPr>
          <p:cNvPr id="1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544" y="4086635"/>
            <a:ext cx="10475249" cy="739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41597" y="4086635"/>
            <a:ext cx="11843063" cy="739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invisible-person-of-clothes copy.png" descr="invisible-person-of-clothes cop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Rectangle"/>
          <p:cNvSpPr/>
          <p:nvPr/>
        </p:nvSpPr>
        <p:spPr>
          <a:xfrm>
            <a:off x="13426276" y="9088571"/>
            <a:ext cx="9810001" cy="223260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14" name="Rectangle"/>
          <p:cNvSpPr/>
          <p:nvPr/>
        </p:nvSpPr>
        <p:spPr>
          <a:xfrm>
            <a:off x="793202" y="6814353"/>
            <a:ext cx="5610607" cy="194149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217" name="Group"/>
          <p:cNvGrpSpPr/>
          <p:nvPr/>
        </p:nvGrpSpPr>
        <p:grpSpPr>
          <a:xfrm>
            <a:off x="635506" y="3500877"/>
            <a:ext cx="1720555" cy="1270001"/>
            <a:chOff x="0" y="312737"/>
            <a:chExt cx="1720553" cy="1270000"/>
          </a:xfrm>
        </p:grpSpPr>
        <p:sp>
          <p:nvSpPr>
            <p:cNvPr id="1215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216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11459041" y="3500877"/>
            <a:ext cx="2997728" cy="1270001"/>
            <a:chOff x="0" y="312737"/>
            <a:chExt cx="2997726" cy="1270000"/>
          </a:xfrm>
        </p:grpSpPr>
        <p:sp>
          <p:nvSpPr>
            <p:cNvPr id="1218" name="custom-erro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custom-error.go</a:t>
              </a:r>
            </a:p>
          </p:txBody>
        </p:sp>
        <p:sp>
          <p:nvSpPr>
            <p:cNvPr id="1219" name="Rectangle"/>
            <p:cNvSpPr/>
            <p:nvPr/>
          </p:nvSpPr>
          <p:spPr>
            <a:xfrm>
              <a:off x="80498" y="569573"/>
              <a:ext cx="291722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4" grpId="3"/>
      <p:bldP build="whole" bldLvl="1" animBg="1" rev="0" advAuto="0" spid="1210" grpId="2"/>
      <p:bldP build="whole" bldLvl="1" animBg="1" rev="0" advAuto="0" spid="1220" grpId="4"/>
      <p:bldP build="whole" bldLvl="1" animBg="1" rev="0" advAuto="0" spid="1211" grpId="5"/>
      <p:bldP build="whole" bldLvl="1" animBg="1" rev="0" advAuto="0" spid="1213" grpId="6"/>
      <p:bldP build="whole" bldLvl="1" animBg="1" rev="0" advAuto="0" spid="1217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Type assertion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Type assertion</a:t>
            </a:r>
          </a:p>
        </p:txBody>
      </p:sp>
      <p:pic>
        <p:nvPicPr>
          <p:cNvPr id="1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63" y="4201437"/>
            <a:ext cx="10097122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0767" y="4201437"/>
            <a:ext cx="6997563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911" y="4201437"/>
            <a:ext cx="6542025" cy="919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nvisible-person-of-clothes copy.png" descr="invisible-person-of-clothes cop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Rectangle"/>
          <p:cNvSpPr/>
          <p:nvPr/>
        </p:nvSpPr>
        <p:spPr>
          <a:xfrm>
            <a:off x="10892564" y="8822211"/>
            <a:ext cx="3861499" cy="39734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230" name="Group"/>
          <p:cNvGrpSpPr/>
          <p:nvPr/>
        </p:nvGrpSpPr>
        <p:grpSpPr>
          <a:xfrm>
            <a:off x="68997" y="3652510"/>
            <a:ext cx="1720555" cy="1270001"/>
            <a:chOff x="0" y="312737"/>
            <a:chExt cx="1720553" cy="1270000"/>
          </a:xfrm>
        </p:grpSpPr>
        <p:sp>
          <p:nvSpPr>
            <p:cNvPr id="1228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229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33" name="Group"/>
          <p:cNvGrpSpPr/>
          <p:nvPr/>
        </p:nvGrpSpPr>
        <p:grpSpPr>
          <a:xfrm>
            <a:off x="10388994" y="3652510"/>
            <a:ext cx="2223456" cy="1270001"/>
            <a:chOff x="0" y="312737"/>
            <a:chExt cx="2223454" cy="1270000"/>
          </a:xfrm>
        </p:grpSpPr>
        <p:sp>
          <p:nvSpPr>
            <p:cNvPr id="1231" name="encod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encoder.go</a:t>
              </a:r>
            </a:p>
          </p:txBody>
        </p:sp>
        <p:sp>
          <p:nvSpPr>
            <p:cNvPr id="1232" name="Rectangle"/>
            <p:cNvSpPr/>
            <p:nvPr/>
          </p:nvSpPr>
          <p:spPr>
            <a:xfrm>
              <a:off x="80498" y="569573"/>
              <a:ext cx="2142957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36" name="Group"/>
          <p:cNvGrpSpPr/>
          <p:nvPr/>
        </p:nvGrpSpPr>
        <p:grpSpPr>
          <a:xfrm>
            <a:off x="17619681" y="3652510"/>
            <a:ext cx="1848176" cy="1270001"/>
            <a:chOff x="0" y="312737"/>
            <a:chExt cx="1848175" cy="1270000"/>
          </a:xfrm>
        </p:grpSpPr>
        <p:sp>
          <p:nvSpPr>
            <p:cNvPr id="1234" name="error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errors.go</a:t>
              </a:r>
            </a:p>
          </p:txBody>
        </p:sp>
        <p:sp>
          <p:nvSpPr>
            <p:cNvPr id="1235" name="Rectangle"/>
            <p:cNvSpPr/>
            <p:nvPr/>
          </p:nvSpPr>
          <p:spPr>
            <a:xfrm>
              <a:off x="80498" y="569573"/>
              <a:ext cx="176767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7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0" grpId="1"/>
      <p:bldP build="whole" bldLvl="1" animBg="1" rev="0" advAuto="0" spid="1225" grpId="7"/>
      <p:bldP build="whole" bldLvl="1" animBg="1" rev="0" advAuto="0" spid="1227" grpId="5"/>
      <p:bldP build="whole" bldLvl="1" animBg="1" rev="0" advAuto="0" spid="1224" grpId="4"/>
      <p:bldP build="whole" bldLvl="1" animBg="1" rev="0" advAuto="0" spid="1223" grpId="2"/>
      <p:bldP build="whole" bldLvl="1" animBg="1" rev="0" advAuto="0" spid="1233" grpId="3"/>
      <p:bldP build="whole" bldLvl="1" animBg="1" rev="0" advAuto="0" spid="1236" grpId="6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Error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Errors</a:t>
            </a:r>
          </a:p>
        </p:txBody>
      </p:sp>
      <p:grpSp>
        <p:nvGrpSpPr>
          <p:cNvPr id="1242" name="Group"/>
          <p:cNvGrpSpPr/>
          <p:nvPr/>
        </p:nvGrpSpPr>
        <p:grpSpPr>
          <a:xfrm>
            <a:off x="1270000" y="3683571"/>
            <a:ext cx="6634874" cy="1765653"/>
            <a:chOff x="0" y="0"/>
            <a:chExt cx="6634873" cy="1765651"/>
          </a:xfrm>
        </p:grpSpPr>
        <p:sp>
          <p:nvSpPr>
            <p:cNvPr id="1239" name="Rectangle"/>
            <p:cNvSpPr/>
            <p:nvPr/>
          </p:nvSpPr>
          <p:spPr>
            <a:xfrm>
              <a:off x="1038" y="-1"/>
              <a:ext cx="663383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40" name="Errors are just value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Errors</a:t>
              </a:r>
              <a:r>
                <a:t> are just </a:t>
              </a:r>
              <a:r>
                <a:rPr b="1"/>
                <a:t>values</a:t>
              </a:r>
            </a:p>
          </p:txBody>
        </p:sp>
        <p:sp>
          <p:nvSpPr>
            <p:cNvPr id="124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46" name="Group"/>
          <p:cNvGrpSpPr/>
          <p:nvPr/>
        </p:nvGrpSpPr>
        <p:grpSpPr>
          <a:xfrm>
            <a:off x="1270000" y="5113769"/>
            <a:ext cx="11390132" cy="1765653"/>
            <a:chOff x="0" y="0"/>
            <a:chExt cx="11390131" cy="1765651"/>
          </a:xfrm>
        </p:grpSpPr>
        <p:sp>
          <p:nvSpPr>
            <p:cNvPr id="1243" name="Rectangle"/>
            <p:cNvSpPr/>
            <p:nvPr/>
          </p:nvSpPr>
          <p:spPr>
            <a:xfrm>
              <a:off x="1038" y="-1"/>
              <a:ext cx="1138909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44" name="There are no exceptions and no catch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There are </a:t>
              </a:r>
              <a:r>
                <a:rPr b="1"/>
                <a:t>no exceptions</a:t>
              </a:r>
              <a:r>
                <a:t> and no catching</a:t>
              </a:r>
            </a:p>
          </p:txBody>
        </p:sp>
        <p:sp>
          <p:nvSpPr>
            <p:cNvPr id="124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50" name="Group"/>
          <p:cNvGrpSpPr/>
          <p:nvPr/>
        </p:nvGrpSpPr>
        <p:grpSpPr>
          <a:xfrm>
            <a:off x="1270000" y="6543968"/>
            <a:ext cx="11732880" cy="1765652"/>
            <a:chOff x="0" y="0"/>
            <a:chExt cx="11732879" cy="1765651"/>
          </a:xfrm>
        </p:grpSpPr>
        <p:sp>
          <p:nvSpPr>
            <p:cNvPr id="1247" name="Rectangle"/>
            <p:cNvSpPr/>
            <p:nvPr/>
          </p:nvSpPr>
          <p:spPr>
            <a:xfrm>
              <a:off x="1038" y="-1"/>
              <a:ext cx="1173184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48" name="The error usually comes as the 2nd return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 </a:t>
              </a:r>
              <a:r>
                <a:rPr b="1"/>
                <a:t>error</a:t>
              </a:r>
              <a:r>
                <a:t> usually comes as the </a:t>
              </a:r>
              <a:r>
                <a:rPr b="1"/>
                <a:t>2nd return</a:t>
              </a:r>
            </a:p>
          </p:txBody>
        </p:sp>
        <p:sp>
          <p:nvSpPr>
            <p:cNvPr id="124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54" name="Group"/>
          <p:cNvGrpSpPr/>
          <p:nvPr/>
        </p:nvGrpSpPr>
        <p:grpSpPr>
          <a:xfrm>
            <a:off x="1270000" y="7974165"/>
            <a:ext cx="12456841" cy="1765653"/>
            <a:chOff x="0" y="0"/>
            <a:chExt cx="12456840" cy="1765651"/>
          </a:xfrm>
        </p:grpSpPr>
        <p:sp>
          <p:nvSpPr>
            <p:cNvPr id="1251" name="Rectangle"/>
            <p:cNvSpPr/>
            <p:nvPr/>
          </p:nvSpPr>
          <p:spPr>
            <a:xfrm>
              <a:off x="1038" y="-1"/>
              <a:ext cx="124558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52" name="error is just another interface (Error() string)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error </a:t>
              </a:r>
              <a:r>
                <a:rPr b="0"/>
                <a:t>is just another </a:t>
              </a:r>
              <a:r>
                <a:t>interface</a:t>
              </a:r>
              <a:r>
                <a:rPr b="0"/>
                <a:t> (</a:t>
              </a:r>
              <a:r>
                <a:rPr b="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Error()</a:t>
              </a:r>
              <a:r>
                <a:rPr b="0"/>
                <a:t> </a:t>
              </a:r>
              <a:r>
                <a:rPr b="0">
                  <a:solidFill>
                    <a:schemeClr val="accent6">
                      <a:hueOff val="-1036173"/>
                      <a:satOff val="-3113"/>
                      <a:lumOff val="-7679"/>
                    </a:schemeClr>
                  </a:solidFill>
                </a:rPr>
                <a:t>string</a:t>
              </a:r>
              <a:r>
                <a:rPr b="0"/>
                <a:t>)</a:t>
              </a:r>
            </a:p>
          </p:txBody>
        </p:sp>
        <p:sp>
          <p:nvSpPr>
            <p:cNvPr id="125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58" name="Group"/>
          <p:cNvGrpSpPr/>
          <p:nvPr/>
        </p:nvGrpSpPr>
        <p:grpSpPr>
          <a:xfrm>
            <a:off x="1270000" y="9404364"/>
            <a:ext cx="17248890" cy="1765653"/>
            <a:chOff x="0" y="0"/>
            <a:chExt cx="17248889" cy="1765651"/>
          </a:xfrm>
        </p:grpSpPr>
        <p:sp>
          <p:nvSpPr>
            <p:cNvPr id="1255" name="Rectangle"/>
            <p:cNvSpPr/>
            <p:nvPr/>
          </p:nvSpPr>
          <p:spPr>
            <a:xfrm>
              <a:off x="1038" y="-1"/>
              <a:ext cx="1724785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56" name="Error messages don’t start with Uppercase or have weird spac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Error messages don’t start with </a:t>
              </a:r>
              <a:r>
                <a:rPr b="1"/>
                <a:t>Uppercase</a:t>
              </a:r>
              <a:r>
                <a:t> or have </a:t>
              </a:r>
              <a:r>
                <a:rPr b="1"/>
                <a:t>weird spacing</a:t>
              </a:r>
            </a:p>
          </p:txBody>
        </p:sp>
        <p:sp>
          <p:nvSpPr>
            <p:cNvPr id="125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259" name="danger.png" descr="dang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4" grpId="4"/>
      <p:bldP build="whole" bldLvl="1" animBg="1" rev="0" advAuto="0" spid="1258" grpId="5"/>
      <p:bldP build="whole" bldLvl="1" animBg="1" rev="0" advAuto="0" spid="1246" grpId="2"/>
      <p:bldP build="whole" bldLvl="1" animBg="1" rev="0" advAuto="0" spid="1242" grpId="1"/>
      <p:bldP build="whole" bldLvl="1" animBg="1" rev="0" advAuto="0" spid="1250" grpId="3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Errors example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Errors example</a:t>
            </a:r>
          </a:p>
        </p:txBody>
      </p:sp>
      <p:pic>
        <p:nvPicPr>
          <p:cNvPr id="1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211" y="3780323"/>
            <a:ext cx="9347201" cy="956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08330" y="3780323"/>
            <a:ext cx="12685459" cy="956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danger.png" descr="dang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Rectangle"/>
          <p:cNvSpPr/>
          <p:nvPr/>
        </p:nvSpPr>
        <p:spPr>
          <a:xfrm>
            <a:off x="10771454" y="6065073"/>
            <a:ext cx="6913843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66" name="Rectangle"/>
          <p:cNvSpPr/>
          <p:nvPr/>
        </p:nvSpPr>
        <p:spPr>
          <a:xfrm>
            <a:off x="12303107" y="7232556"/>
            <a:ext cx="11064385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67" name="Rectangle"/>
          <p:cNvSpPr/>
          <p:nvPr/>
        </p:nvSpPr>
        <p:spPr>
          <a:xfrm>
            <a:off x="2413168" y="9109946"/>
            <a:ext cx="4365696" cy="53238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270" name="Group"/>
          <p:cNvGrpSpPr/>
          <p:nvPr/>
        </p:nvGrpSpPr>
        <p:grpSpPr>
          <a:xfrm>
            <a:off x="914035" y="3210760"/>
            <a:ext cx="1720555" cy="1270001"/>
            <a:chOff x="0" y="312737"/>
            <a:chExt cx="1720553" cy="1270000"/>
          </a:xfrm>
        </p:grpSpPr>
        <p:sp>
          <p:nvSpPr>
            <p:cNvPr id="1268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269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73" name="Group"/>
          <p:cNvGrpSpPr/>
          <p:nvPr/>
        </p:nvGrpSpPr>
        <p:grpSpPr>
          <a:xfrm>
            <a:off x="10628504" y="3210760"/>
            <a:ext cx="2052580" cy="1270001"/>
            <a:chOff x="0" y="312737"/>
            <a:chExt cx="2052578" cy="1270000"/>
          </a:xfrm>
        </p:grpSpPr>
        <p:sp>
          <p:nvSpPr>
            <p:cNvPr id="1271" name="identit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identity.go</a:t>
              </a:r>
            </a:p>
          </p:txBody>
        </p:sp>
        <p:sp>
          <p:nvSpPr>
            <p:cNvPr id="1272" name="Rectangle"/>
            <p:cNvSpPr/>
            <p:nvPr/>
          </p:nvSpPr>
          <p:spPr>
            <a:xfrm>
              <a:off x="80498" y="569573"/>
              <a:ext cx="197208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3" grpId="5"/>
      <p:bldP build="whole" bldLvl="1" animBg="1" rev="0" advAuto="0" spid="1265" grpId="6"/>
      <p:bldP build="whole" bldLvl="1" animBg="1" rev="0" advAuto="0" spid="1273" grpId="4"/>
      <p:bldP build="whole" bldLvl="1" animBg="1" rev="0" advAuto="0" spid="1270" grpId="1"/>
      <p:bldP build="whole" bldLvl="1" animBg="1" rev="0" advAuto="0" spid="1262" grpId="2"/>
      <p:bldP build="whole" bldLvl="1" animBg="1" rev="0" advAuto="0" spid="1267" grpId="3"/>
      <p:bldP build="whole" bldLvl="1" animBg="1" rev="0" advAuto="0" spid="1266" grpId="7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Defer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Defer</a:t>
            </a:r>
          </a:p>
        </p:txBody>
      </p:sp>
      <p:pic>
        <p:nvPicPr>
          <p:cNvPr id="1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222" y="3218129"/>
            <a:ext cx="10188843" cy="10292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4104" y="3218129"/>
            <a:ext cx="11397673" cy="10292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danger.png" descr="dang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541059"/>
            <a:ext cx="1270000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Rectangle"/>
          <p:cNvSpPr/>
          <p:nvPr/>
        </p:nvSpPr>
        <p:spPr>
          <a:xfrm>
            <a:off x="1872526" y="11474588"/>
            <a:ext cx="3133941" cy="46622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80" name="Rectangle"/>
          <p:cNvSpPr/>
          <p:nvPr/>
        </p:nvSpPr>
        <p:spPr>
          <a:xfrm>
            <a:off x="13427395" y="9285368"/>
            <a:ext cx="3025516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283" name="Group"/>
          <p:cNvGrpSpPr/>
          <p:nvPr/>
        </p:nvGrpSpPr>
        <p:grpSpPr>
          <a:xfrm>
            <a:off x="1104501" y="2631444"/>
            <a:ext cx="1720555" cy="1270001"/>
            <a:chOff x="0" y="312737"/>
            <a:chExt cx="1720553" cy="1270000"/>
          </a:xfrm>
        </p:grpSpPr>
        <p:sp>
          <p:nvSpPr>
            <p:cNvPr id="1281" name="def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defer.go</a:t>
              </a:r>
            </a:p>
          </p:txBody>
        </p:sp>
        <p:sp>
          <p:nvSpPr>
            <p:cNvPr id="1282" name="Rectangle"/>
            <p:cNvSpPr/>
            <p:nvPr/>
          </p:nvSpPr>
          <p:spPr>
            <a:xfrm>
              <a:off x="80498" y="569573"/>
              <a:ext cx="16400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86" name="Group"/>
          <p:cNvGrpSpPr/>
          <p:nvPr/>
        </p:nvGrpSpPr>
        <p:grpSpPr>
          <a:xfrm>
            <a:off x="11719395" y="2631444"/>
            <a:ext cx="2566114" cy="1270001"/>
            <a:chOff x="0" y="312737"/>
            <a:chExt cx="2566112" cy="1270000"/>
          </a:xfrm>
        </p:grpSpPr>
        <p:sp>
          <p:nvSpPr>
            <p:cNvPr id="1284" name="defer-loop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defer-loop.go</a:t>
              </a:r>
            </a:p>
          </p:txBody>
        </p:sp>
        <p:sp>
          <p:nvSpPr>
            <p:cNvPr id="1285" name="Rectangle"/>
            <p:cNvSpPr/>
            <p:nvPr/>
          </p:nvSpPr>
          <p:spPr>
            <a:xfrm>
              <a:off x="80498" y="569573"/>
              <a:ext cx="2485615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9" grpId="3"/>
      <p:bldP build="whole" bldLvl="1" animBg="1" rev="0" advAuto="0" spid="1283" grpId="1"/>
      <p:bldP build="whole" bldLvl="1" animBg="1" rev="0" advAuto="0" spid="1277" grpId="5"/>
      <p:bldP build="whole" bldLvl="1" animBg="1" rev="0" advAuto="0" spid="1276" grpId="2"/>
      <p:bldP build="whole" bldLvl="1" animBg="1" rev="0" advAuto="0" spid="1286" grpId="4"/>
      <p:bldP build="whole" bldLvl="1" animBg="1" rev="0" advAuto="0" spid="1280" grpId="6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Panic &amp; recover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Panic &amp; recover</a:t>
            </a:r>
          </a:p>
        </p:txBody>
      </p:sp>
      <p:grpSp>
        <p:nvGrpSpPr>
          <p:cNvPr id="1292" name="Group"/>
          <p:cNvGrpSpPr/>
          <p:nvPr/>
        </p:nvGrpSpPr>
        <p:grpSpPr>
          <a:xfrm>
            <a:off x="8748121" y="3682216"/>
            <a:ext cx="8433028" cy="1765653"/>
            <a:chOff x="0" y="0"/>
            <a:chExt cx="8433026" cy="1765651"/>
          </a:xfrm>
        </p:grpSpPr>
        <p:sp>
          <p:nvSpPr>
            <p:cNvPr id="1289" name="Rectangle"/>
            <p:cNvSpPr/>
            <p:nvPr/>
          </p:nvSpPr>
          <p:spPr>
            <a:xfrm>
              <a:off x="1038" y="-1"/>
              <a:ext cx="843198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90" name="Don’t panic! Avoid panick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Don’t</a:t>
              </a:r>
              <a:r>
                <a:rPr b="1"/>
                <a:t> panic</a:t>
              </a:r>
              <a:r>
                <a:t>! Avoid panicking</a:t>
              </a:r>
            </a:p>
          </p:txBody>
        </p:sp>
        <p:sp>
          <p:nvSpPr>
            <p:cNvPr id="129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296" name="Group"/>
          <p:cNvGrpSpPr/>
          <p:nvPr/>
        </p:nvGrpSpPr>
        <p:grpSpPr>
          <a:xfrm>
            <a:off x="8748121" y="5050295"/>
            <a:ext cx="9126026" cy="1765653"/>
            <a:chOff x="0" y="0"/>
            <a:chExt cx="9126025" cy="1765651"/>
          </a:xfrm>
        </p:grpSpPr>
        <p:sp>
          <p:nvSpPr>
            <p:cNvPr id="1293" name="Rectangle"/>
            <p:cNvSpPr/>
            <p:nvPr/>
          </p:nvSpPr>
          <p:spPr>
            <a:xfrm>
              <a:off x="1038" y="-1"/>
              <a:ext cx="912498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94" name="You can recover from any panic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You can </a:t>
              </a:r>
              <a:r>
                <a:rPr b="1"/>
                <a:t>recover</a:t>
              </a:r>
              <a:r>
                <a:t> from any </a:t>
              </a:r>
              <a:r>
                <a:rPr b="1"/>
                <a:t>panic</a:t>
              </a:r>
            </a:p>
          </p:txBody>
        </p:sp>
        <p:sp>
          <p:nvSpPr>
            <p:cNvPr id="129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00" name="Group"/>
          <p:cNvGrpSpPr/>
          <p:nvPr/>
        </p:nvGrpSpPr>
        <p:grpSpPr>
          <a:xfrm>
            <a:off x="8748121" y="7783745"/>
            <a:ext cx="15405185" cy="1765652"/>
            <a:chOff x="0" y="0"/>
            <a:chExt cx="15405183" cy="1765651"/>
          </a:xfrm>
        </p:grpSpPr>
        <p:sp>
          <p:nvSpPr>
            <p:cNvPr id="1297" name="Rectangle"/>
            <p:cNvSpPr/>
            <p:nvPr/>
          </p:nvSpPr>
          <p:spPr>
            <a:xfrm>
              <a:off x="1038" y="-1"/>
              <a:ext cx="1540414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298" name="Have a panic recovery middleware, for graceful handl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Have a </a:t>
              </a:r>
              <a:r>
                <a:rPr b="1"/>
                <a:t>panic recovery middleware</a:t>
              </a:r>
              <a:r>
                <a:t>, for graceful handling</a:t>
              </a:r>
            </a:p>
          </p:txBody>
        </p:sp>
        <p:sp>
          <p:nvSpPr>
            <p:cNvPr id="129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8748121" y="6418375"/>
            <a:ext cx="14385689" cy="1765653"/>
            <a:chOff x="0" y="0"/>
            <a:chExt cx="14385687" cy="1765651"/>
          </a:xfrm>
        </p:grpSpPr>
        <p:sp>
          <p:nvSpPr>
            <p:cNvPr id="1301" name="Rectangle"/>
            <p:cNvSpPr/>
            <p:nvPr/>
          </p:nvSpPr>
          <p:spPr>
            <a:xfrm>
              <a:off x="1038" y="-1"/>
              <a:ext cx="1438465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02" name="A panic shuts down the entire app with an exit cod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A </a:t>
              </a:r>
              <a:r>
                <a:rPr b="1"/>
                <a:t>panic</a:t>
              </a:r>
              <a:r>
                <a:t> shuts down the entire app with an </a:t>
              </a:r>
              <a:r>
                <a:rPr b="1"/>
                <a:t>exit code</a:t>
              </a:r>
            </a:p>
          </p:txBody>
        </p:sp>
        <p:sp>
          <p:nvSpPr>
            <p:cNvPr id="130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08" name="Group"/>
          <p:cNvGrpSpPr/>
          <p:nvPr/>
        </p:nvGrpSpPr>
        <p:grpSpPr>
          <a:xfrm>
            <a:off x="8748121" y="9154533"/>
            <a:ext cx="12298205" cy="1765653"/>
            <a:chOff x="0" y="0"/>
            <a:chExt cx="12298203" cy="1765651"/>
          </a:xfrm>
        </p:grpSpPr>
        <p:sp>
          <p:nvSpPr>
            <p:cNvPr id="1305" name="Rectangle"/>
            <p:cNvSpPr/>
            <p:nvPr/>
          </p:nvSpPr>
          <p:spPr>
            <a:xfrm>
              <a:off x="1038" y="-1"/>
              <a:ext cx="1229716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06" name="You can’t recover on the same function leve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You can’t </a:t>
              </a:r>
              <a:r>
                <a:rPr b="1"/>
                <a:t>recover</a:t>
              </a:r>
              <a:r>
                <a:t> on the same </a:t>
              </a:r>
              <a:r>
                <a:rPr b="1"/>
                <a:t>function level</a:t>
              </a:r>
            </a:p>
          </p:txBody>
        </p:sp>
        <p:sp>
          <p:nvSpPr>
            <p:cNvPr id="130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12" name="Group"/>
          <p:cNvGrpSpPr/>
          <p:nvPr/>
        </p:nvGrpSpPr>
        <p:grpSpPr>
          <a:xfrm>
            <a:off x="8748121" y="10522612"/>
            <a:ext cx="8401914" cy="1765653"/>
            <a:chOff x="0" y="0"/>
            <a:chExt cx="8401912" cy="1765651"/>
          </a:xfrm>
        </p:grpSpPr>
        <p:sp>
          <p:nvSpPr>
            <p:cNvPr id="1309" name="Rectangle"/>
            <p:cNvSpPr/>
            <p:nvPr/>
          </p:nvSpPr>
          <p:spPr>
            <a:xfrm>
              <a:off x="1038" y="-1"/>
              <a:ext cx="840087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10" name="panic can contain any valu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panic</a:t>
              </a:r>
              <a:r>
                <a:t> can contain </a:t>
              </a:r>
              <a:r>
                <a:rPr b="1"/>
                <a:t>any value</a:t>
              </a:r>
            </a:p>
          </p:txBody>
        </p:sp>
        <p:sp>
          <p:nvSpPr>
            <p:cNvPr id="131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16" name="Group"/>
          <p:cNvGrpSpPr/>
          <p:nvPr/>
        </p:nvGrpSpPr>
        <p:grpSpPr>
          <a:xfrm>
            <a:off x="8748121" y="11887982"/>
            <a:ext cx="8401914" cy="1765653"/>
            <a:chOff x="0" y="0"/>
            <a:chExt cx="8401912" cy="1765651"/>
          </a:xfrm>
        </p:grpSpPr>
        <p:sp>
          <p:nvSpPr>
            <p:cNvPr id="1313" name="Rectangle"/>
            <p:cNvSpPr/>
            <p:nvPr/>
          </p:nvSpPr>
          <p:spPr>
            <a:xfrm>
              <a:off x="1038" y="-1"/>
              <a:ext cx="840087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14" name="Can’t recover without defe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Can’t </a:t>
              </a:r>
              <a:r>
                <a:rPr b="1"/>
                <a:t>recover</a:t>
              </a:r>
              <a:r>
                <a:t> without </a:t>
              </a:r>
              <a:r>
                <a:rPr b="1"/>
                <a:t>defer</a:t>
              </a:r>
            </a:p>
          </p:txBody>
        </p:sp>
        <p:sp>
          <p:nvSpPr>
            <p:cNvPr id="131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775" y="3328347"/>
            <a:ext cx="8133364" cy="9904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8" name="danger.png" descr="dang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807949"/>
            <a:ext cx="1270000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9" name="Rectangle"/>
          <p:cNvSpPr/>
          <p:nvPr/>
        </p:nvSpPr>
        <p:spPr>
          <a:xfrm>
            <a:off x="1218053" y="6756894"/>
            <a:ext cx="6572036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20" name="Rectangle"/>
          <p:cNvSpPr/>
          <p:nvPr/>
        </p:nvSpPr>
        <p:spPr>
          <a:xfrm>
            <a:off x="2162641" y="10065760"/>
            <a:ext cx="3738551" cy="46622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21" name="Rectangle"/>
          <p:cNvSpPr/>
          <p:nvPr/>
        </p:nvSpPr>
        <p:spPr>
          <a:xfrm>
            <a:off x="1253295" y="9418426"/>
            <a:ext cx="1296670" cy="46622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324" name="Group"/>
          <p:cNvGrpSpPr/>
          <p:nvPr/>
        </p:nvGrpSpPr>
        <p:grpSpPr>
          <a:xfrm>
            <a:off x="230694" y="2700953"/>
            <a:ext cx="3058355" cy="1270001"/>
            <a:chOff x="0" y="312737"/>
            <a:chExt cx="3058353" cy="1270000"/>
          </a:xfrm>
        </p:grpSpPr>
        <p:sp>
          <p:nvSpPr>
            <p:cNvPr id="1322" name="panic-recover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panic-recover.go</a:t>
              </a:r>
            </a:p>
          </p:txBody>
        </p:sp>
        <p:sp>
          <p:nvSpPr>
            <p:cNvPr id="1323" name="Rectangle"/>
            <p:cNvSpPr/>
            <p:nvPr/>
          </p:nvSpPr>
          <p:spPr>
            <a:xfrm>
              <a:off x="80498" y="569573"/>
              <a:ext cx="297785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00"/>
                            </p:stCondLst>
                            <p:childTnLst>
                              <p:par>
                                <p:cTn id="48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Class="entr" nodeType="after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600"/>
                            </p:stCondLst>
                            <p:childTnLst>
                              <p:par>
                                <p:cTn id="58" presetClass="entr" nodeType="afterEffect" presetSubtype="8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6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1" grpId="4"/>
      <p:bldP build="whole" bldLvl="1" animBg="1" rev="0" advAuto="0" spid="1324" grpId="1"/>
      <p:bldP build="whole" bldLvl="1" animBg="1" rev="0" advAuto="0" spid="1320" grpId="5"/>
      <p:bldP build="whole" bldLvl="1" animBg="1" rev="0" advAuto="0" spid="1317" grpId="2"/>
      <p:bldP build="whole" bldLvl="1" animBg="1" rev="0" advAuto="0" spid="1292" grpId="6"/>
      <p:bldP build="whole" bldLvl="1" animBg="1" rev="0" advAuto="0" spid="1308" grpId="10"/>
      <p:bldP build="whole" bldLvl="1" animBg="1" rev="0" advAuto="0" spid="1312" grpId="11"/>
      <p:bldP build="whole" bldLvl="1" animBg="1" rev="0" advAuto="0" spid="1296" grpId="7"/>
      <p:bldP build="whole" bldLvl="1" animBg="1" rev="0" advAuto="0" spid="1319" grpId="3"/>
      <p:bldP build="whole" bldLvl="1" animBg="1" rev="0" advAuto="0" spid="1300" grpId="9"/>
      <p:bldP build="whole" bldLvl="1" animBg="1" rev="0" advAuto="0" spid="1316" grpId="12"/>
      <p:bldP build="whole" bldLvl="1" animBg="1" rev="0" advAuto="0" spid="1304" grpId="8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Channel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Channels</a:t>
            </a:r>
          </a:p>
        </p:txBody>
      </p:sp>
      <p:pic>
        <p:nvPicPr>
          <p:cNvPr id="1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3033" y="4208817"/>
            <a:ext cx="9677401" cy="906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150" y="4208817"/>
            <a:ext cx="11034001" cy="906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pipe.png" descr="pip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Rectangle"/>
          <p:cNvSpPr/>
          <p:nvPr/>
        </p:nvSpPr>
        <p:spPr>
          <a:xfrm>
            <a:off x="2496592" y="11062693"/>
            <a:ext cx="9951158" cy="5096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31" name="Rectangle"/>
          <p:cNvSpPr/>
          <p:nvPr/>
        </p:nvSpPr>
        <p:spPr>
          <a:xfrm>
            <a:off x="4809679" y="9932393"/>
            <a:ext cx="3658405" cy="50965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32" name="Rectangle"/>
          <p:cNvSpPr/>
          <p:nvPr/>
        </p:nvSpPr>
        <p:spPr>
          <a:xfrm>
            <a:off x="14882294" y="8182887"/>
            <a:ext cx="7290631" cy="3758222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335" name="Group"/>
          <p:cNvGrpSpPr/>
          <p:nvPr/>
        </p:nvGrpSpPr>
        <p:grpSpPr>
          <a:xfrm>
            <a:off x="1633567" y="3624629"/>
            <a:ext cx="1709350" cy="1270001"/>
            <a:chOff x="0" y="312737"/>
            <a:chExt cx="1709348" cy="1270000"/>
          </a:xfrm>
        </p:grpSpPr>
        <p:sp>
          <p:nvSpPr>
            <p:cNvPr id="133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334" name="Rectangle"/>
            <p:cNvSpPr/>
            <p:nvPr/>
          </p:nvSpPr>
          <p:spPr>
            <a:xfrm>
              <a:off x="80498" y="569573"/>
              <a:ext cx="162885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38" name="Group"/>
          <p:cNvGrpSpPr/>
          <p:nvPr/>
        </p:nvGrpSpPr>
        <p:grpSpPr>
          <a:xfrm>
            <a:off x="12996289" y="3624629"/>
            <a:ext cx="1709350" cy="1270001"/>
            <a:chOff x="0" y="312737"/>
            <a:chExt cx="1709348" cy="1270000"/>
          </a:xfrm>
        </p:grpSpPr>
        <p:sp>
          <p:nvSpPr>
            <p:cNvPr id="1336" name="liste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listen.go</a:t>
              </a:r>
            </a:p>
          </p:txBody>
        </p:sp>
        <p:sp>
          <p:nvSpPr>
            <p:cNvPr id="1337" name="Rectangle"/>
            <p:cNvSpPr/>
            <p:nvPr/>
          </p:nvSpPr>
          <p:spPr>
            <a:xfrm>
              <a:off x="80498" y="569573"/>
              <a:ext cx="162885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0" grpId="4"/>
      <p:bldP build="whole" bldLvl="1" animBg="1" rev="0" advAuto="0" spid="1332" grpId="7"/>
      <p:bldP build="whole" bldLvl="1" animBg="1" rev="0" advAuto="0" spid="1338" grpId="5"/>
      <p:bldP build="whole" bldLvl="1" animBg="1" rev="0" advAuto="0" spid="1328" grpId="2"/>
      <p:bldP build="whole" bldLvl="1" animBg="1" rev="0" advAuto="0" spid="1335" grpId="1"/>
      <p:bldP build="whole" bldLvl="1" animBg="1" rev="0" advAuto="0" spid="1331" grpId="3"/>
      <p:bldP build="whole" bldLvl="1" animBg="1" rev="0" advAuto="0" spid="1327" grpId="6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Channels fact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Channels facts</a:t>
            </a:r>
          </a:p>
        </p:txBody>
      </p:sp>
      <p:pic>
        <p:nvPicPr>
          <p:cNvPr id="1341" name="pipe.png" descr="pi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5" name="Group"/>
          <p:cNvGrpSpPr/>
          <p:nvPr/>
        </p:nvGrpSpPr>
        <p:grpSpPr>
          <a:xfrm>
            <a:off x="1270000" y="3683571"/>
            <a:ext cx="9609782" cy="1765653"/>
            <a:chOff x="0" y="0"/>
            <a:chExt cx="9609781" cy="1765651"/>
          </a:xfrm>
        </p:grpSpPr>
        <p:sp>
          <p:nvSpPr>
            <p:cNvPr id="1342" name="Rectangle"/>
            <p:cNvSpPr/>
            <p:nvPr/>
          </p:nvSpPr>
          <p:spPr>
            <a:xfrm>
              <a:off x="1038" y="-1"/>
              <a:ext cx="960874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43" name="They block when the buffer is ful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</a:t>
              </a:r>
              <a:r>
                <a:rPr b="1"/>
                <a:t>block</a:t>
              </a:r>
              <a:r>
                <a:t> when the </a:t>
              </a:r>
              <a:r>
                <a:rPr b="1"/>
                <a:t>buffer </a:t>
              </a:r>
              <a:r>
                <a:t>is</a:t>
              </a:r>
              <a:r>
                <a:rPr b="1"/>
                <a:t> full</a:t>
              </a:r>
            </a:p>
          </p:txBody>
        </p:sp>
        <p:sp>
          <p:nvSpPr>
            <p:cNvPr id="134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49" name="Group"/>
          <p:cNvGrpSpPr/>
          <p:nvPr/>
        </p:nvGrpSpPr>
        <p:grpSpPr>
          <a:xfrm>
            <a:off x="1270000" y="5025795"/>
            <a:ext cx="11520918" cy="1765653"/>
            <a:chOff x="0" y="0"/>
            <a:chExt cx="11520917" cy="1765651"/>
          </a:xfrm>
        </p:grpSpPr>
        <p:sp>
          <p:nvSpPr>
            <p:cNvPr id="1346" name="Rectangle"/>
            <p:cNvSpPr/>
            <p:nvPr/>
          </p:nvSpPr>
          <p:spPr>
            <a:xfrm>
              <a:off x="1038" y="-1"/>
              <a:ext cx="1151988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47" name="Can cause deadlocks if no routine reads i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 cause </a:t>
              </a:r>
              <a:r>
                <a:rPr b="1"/>
                <a:t>deadlocks</a:t>
              </a:r>
              <a:r>
                <a:t> if no routine reads it</a:t>
              </a:r>
            </a:p>
          </p:txBody>
        </p:sp>
        <p:sp>
          <p:nvSpPr>
            <p:cNvPr id="134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53" name="Group"/>
          <p:cNvGrpSpPr/>
          <p:nvPr/>
        </p:nvGrpSpPr>
        <p:grpSpPr>
          <a:xfrm>
            <a:off x="1270000" y="6362348"/>
            <a:ext cx="8396500" cy="1765652"/>
            <a:chOff x="0" y="0"/>
            <a:chExt cx="8396499" cy="1765651"/>
          </a:xfrm>
        </p:grpSpPr>
        <p:sp>
          <p:nvSpPr>
            <p:cNvPr id="1350" name="Rectangle"/>
            <p:cNvSpPr/>
            <p:nvPr/>
          </p:nvSpPr>
          <p:spPr>
            <a:xfrm>
              <a:off x="1038" y="-1"/>
              <a:ext cx="8395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51" name="Should be closed at the en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Should be </a:t>
              </a:r>
              <a:r>
                <a:rPr b="1"/>
                <a:t>closed</a:t>
              </a:r>
              <a:r>
                <a:t> at the </a:t>
              </a:r>
              <a:r>
                <a:rPr b="1"/>
                <a:t>end</a:t>
              </a:r>
            </a:p>
          </p:txBody>
        </p:sp>
        <p:sp>
          <p:nvSpPr>
            <p:cNvPr id="135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57" name="Group"/>
          <p:cNvGrpSpPr/>
          <p:nvPr/>
        </p:nvGrpSpPr>
        <p:grpSpPr>
          <a:xfrm>
            <a:off x="1270000" y="7698900"/>
            <a:ext cx="8396500" cy="1765653"/>
            <a:chOff x="0" y="0"/>
            <a:chExt cx="8396499" cy="1765651"/>
          </a:xfrm>
        </p:grpSpPr>
        <p:sp>
          <p:nvSpPr>
            <p:cNvPr id="1354" name="Rectangle"/>
            <p:cNvSpPr/>
            <p:nvPr/>
          </p:nvSpPr>
          <p:spPr>
            <a:xfrm>
              <a:off x="1038" y="-1"/>
              <a:ext cx="8395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55" name="Can’t be written to if close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Can’t be </a:t>
              </a:r>
              <a:r>
                <a:rPr b="1"/>
                <a:t>written to</a:t>
              </a:r>
              <a:r>
                <a:t> if </a:t>
              </a:r>
              <a:r>
                <a:rPr b="1"/>
                <a:t>closed</a:t>
              </a:r>
            </a:p>
          </p:txBody>
        </p:sp>
        <p:sp>
          <p:nvSpPr>
            <p:cNvPr id="135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61" name="Group"/>
          <p:cNvGrpSpPr/>
          <p:nvPr/>
        </p:nvGrpSpPr>
        <p:grpSpPr>
          <a:xfrm>
            <a:off x="1270000" y="9035453"/>
            <a:ext cx="11330328" cy="1765653"/>
            <a:chOff x="0" y="0"/>
            <a:chExt cx="11330327" cy="1765651"/>
          </a:xfrm>
        </p:grpSpPr>
        <p:sp>
          <p:nvSpPr>
            <p:cNvPr id="1358" name="Rectangle"/>
            <p:cNvSpPr/>
            <p:nvPr/>
          </p:nvSpPr>
          <p:spPr>
            <a:xfrm>
              <a:off x="1038" y="-1"/>
              <a:ext cx="1132929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59" name="If main go routine does not block it exit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If </a:t>
              </a:r>
              <a:r>
                <a:rPr b="1"/>
                <a:t>main go routine</a:t>
              </a:r>
              <a:r>
                <a:t> does not </a:t>
              </a:r>
              <a:r>
                <a:rPr b="1"/>
                <a:t>block</a:t>
              </a:r>
              <a:r>
                <a:t> it </a:t>
              </a:r>
              <a:r>
                <a:rPr b="1"/>
                <a:t>exits</a:t>
              </a:r>
            </a:p>
          </p:txBody>
        </p:sp>
        <p:sp>
          <p:nvSpPr>
            <p:cNvPr id="136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65" name="Group"/>
          <p:cNvGrpSpPr/>
          <p:nvPr/>
        </p:nvGrpSpPr>
        <p:grpSpPr>
          <a:xfrm>
            <a:off x="1270000" y="10372006"/>
            <a:ext cx="12556688" cy="1765653"/>
            <a:chOff x="0" y="0"/>
            <a:chExt cx="12556687" cy="1765651"/>
          </a:xfrm>
        </p:grpSpPr>
        <p:sp>
          <p:nvSpPr>
            <p:cNvPr id="1362" name="Rectangle"/>
            <p:cNvSpPr/>
            <p:nvPr/>
          </p:nvSpPr>
          <p:spPr>
            <a:xfrm>
              <a:off x="1038" y="-1"/>
              <a:ext cx="1255565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63" name="Ranging over unclosed chan causes deadlock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Ranging over </a:t>
              </a:r>
              <a:r>
                <a:rPr b="1"/>
                <a:t>unclosed chan</a:t>
              </a:r>
              <a:r>
                <a:t> causes </a:t>
              </a:r>
              <a:r>
                <a:rPr b="1"/>
                <a:t>deadlock</a:t>
              </a:r>
            </a:p>
          </p:txBody>
        </p:sp>
        <p:sp>
          <p:nvSpPr>
            <p:cNvPr id="136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1" grpId="5"/>
      <p:bldP build="whole" bldLvl="1" animBg="1" rev="0" advAuto="0" spid="1349" grpId="2"/>
      <p:bldP build="whole" bldLvl="1" animBg="1" rev="0" advAuto="0" spid="1357" grpId="4"/>
      <p:bldP build="whole" bldLvl="1" animBg="1" rev="0" advAuto="0" spid="1345" grpId="1"/>
      <p:bldP build="whole" bldLvl="1" animBg="1" rev="0" advAuto="0" spid="1353" grpId="3"/>
      <p:bldP build="whole" bldLvl="1" animBg="1" rev="0" advAuto="0" spid="1365" grpId="6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Buffered channel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Buffered channels</a:t>
            </a:r>
          </a:p>
        </p:txBody>
      </p:sp>
      <p:pic>
        <p:nvPicPr>
          <p:cNvPr id="1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4350" y="3223178"/>
            <a:ext cx="17240648" cy="10208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pipe.png" descr="pip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0" name="Rectangle"/>
          <p:cNvSpPr/>
          <p:nvPr/>
        </p:nvSpPr>
        <p:spPr>
          <a:xfrm>
            <a:off x="4284805" y="7374902"/>
            <a:ext cx="5142563" cy="42868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71" name="Rectangle"/>
          <p:cNvSpPr/>
          <p:nvPr/>
        </p:nvSpPr>
        <p:spPr>
          <a:xfrm>
            <a:off x="4284805" y="7895291"/>
            <a:ext cx="2400376" cy="93121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72" name="Rectangle"/>
          <p:cNvSpPr/>
          <p:nvPr/>
        </p:nvSpPr>
        <p:spPr>
          <a:xfrm>
            <a:off x="5002746" y="9934428"/>
            <a:ext cx="4455906" cy="4286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375" name="Group"/>
          <p:cNvGrpSpPr/>
          <p:nvPr/>
        </p:nvGrpSpPr>
        <p:grpSpPr>
          <a:xfrm>
            <a:off x="3529002" y="2569581"/>
            <a:ext cx="3835783" cy="1270001"/>
            <a:chOff x="0" y="312737"/>
            <a:chExt cx="3835781" cy="1270000"/>
          </a:xfrm>
        </p:grpSpPr>
        <p:sp>
          <p:nvSpPr>
            <p:cNvPr id="1373" name="buffered-channel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buffered-channels.go</a:t>
              </a:r>
            </a:p>
          </p:txBody>
        </p:sp>
        <p:sp>
          <p:nvSpPr>
            <p:cNvPr id="1374" name="Rectangle"/>
            <p:cNvSpPr/>
            <p:nvPr/>
          </p:nvSpPr>
          <p:spPr>
            <a:xfrm>
              <a:off x="80498" y="569573"/>
              <a:ext cx="375528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5" grpId="1"/>
      <p:bldP build="whole" bldLvl="1" animBg="1" rev="0" advAuto="0" spid="1368" grpId="2"/>
      <p:bldP build="whole" bldLvl="1" animBg="1" rev="0" advAuto="0" spid="1371" grpId="4"/>
      <p:bldP build="whole" bldLvl="1" animBg="1" rev="0" advAuto="0" spid="1372" grpId="5"/>
      <p:bldP build="whole" bldLvl="1" animBg="1" rev="0" advAuto="0" spid="1370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erfect System?"/>
          <p:cNvSpPr txBox="1"/>
          <p:nvPr/>
        </p:nvSpPr>
        <p:spPr>
          <a:xfrm>
            <a:off x="4610931" y="5459412"/>
            <a:ext cx="15162138" cy="279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5300">
                <a:solidFill>
                  <a:srgbClr val="00B0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Perfect System?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Deadlock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Deadlock</a:t>
            </a:r>
          </a:p>
        </p:txBody>
      </p:sp>
      <p:pic>
        <p:nvPicPr>
          <p:cNvPr id="1378" name="racing-flag (1).png" descr="racing-flag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3372" y="3962400"/>
            <a:ext cx="12518800" cy="8661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30627" y="3962400"/>
            <a:ext cx="8382001" cy="8661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Rectangle"/>
          <p:cNvSpPr/>
          <p:nvPr/>
        </p:nvSpPr>
        <p:spPr>
          <a:xfrm>
            <a:off x="3397081" y="10066265"/>
            <a:ext cx="4276354" cy="87379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82" name="Rectangle"/>
          <p:cNvSpPr/>
          <p:nvPr/>
        </p:nvSpPr>
        <p:spPr>
          <a:xfrm>
            <a:off x="15225217" y="8823214"/>
            <a:ext cx="5960219" cy="224364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385" name="Group"/>
          <p:cNvGrpSpPr/>
          <p:nvPr/>
        </p:nvGrpSpPr>
        <p:grpSpPr>
          <a:xfrm>
            <a:off x="1280687" y="3275226"/>
            <a:ext cx="2472805" cy="1270001"/>
            <a:chOff x="0" y="312737"/>
            <a:chExt cx="2472803" cy="1270000"/>
          </a:xfrm>
        </p:grpSpPr>
        <p:sp>
          <p:nvSpPr>
            <p:cNvPr id="1383" name="deadlock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deadlock.go</a:t>
              </a:r>
            </a:p>
          </p:txBody>
        </p:sp>
        <p:sp>
          <p:nvSpPr>
            <p:cNvPr id="1384" name="Rectangle"/>
            <p:cNvSpPr/>
            <p:nvPr/>
          </p:nvSpPr>
          <p:spPr>
            <a:xfrm>
              <a:off x="80498" y="569573"/>
              <a:ext cx="239230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388" name="Group"/>
          <p:cNvGrpSpPr/>
          <p:nvPr/>
        </p:nvGrpSpPr>
        <p:grpSpPr>
          <a:xfrm>
            <a:off x="14053687" y="3275226"/>
            <a:ext cx="2852859" cy="1270001"/>
            <a:chOff x="0" y="312737"/>
            <a:chExt cx="2852857" cy="1270000"/>
          </a:xfrm>
        </p:grpSpPr>
        <p:sp>
          <p:nvSpPr>
            <p:cNvPr id="1386" name="deadlock-fix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deadlock-fix.go</a:t>
              </a:r>
            </a:p>
          </p:txBody>
        </p:sp>
        <p:sp>
          <p:nvSpPr>
            <p:cNvPr id="1387" name="Rectangle"/>
            <p:cNvSpPr/>
            <p:nvPr/>
          </p:nvSpPr>
          <p:spPr>
            <a:xfrm>
              <a:off x="80498" y="569573"/>
              <a:ext cx="277236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7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5" grpId="1"/>
      <p:bldP build="whole" bldLvl="1" animBg="1" rev="0" advAuto="0" spid="1381" grpId="3"/>
      <p:bldP build="whole" bldLvl="1" animBg="1" rev="0" advAuto="0" spid="1388" grpId="4"/>
      <p:bldP build="whole" bldLvl="1" animBg="1" rev="0" advAuto="0" spid="1380" grpId="5"/>
      <p:bldP build="whole" bldLvl="1" animBg="1" rev="0" advAuto="0" spid="1382" grpId="6"/>
      <p:bldP build="whole" bldLvl="1" animBg="1" rev="0" advAuto="0" spid="1379" grpId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“Concurrency is not parallelism”"/>
          <p:cNvSpPr txBox="1"/>
          <p:nvPr/>
        </p:nvSpPr>
        <p:spPr>
          <a:xfrm>
            <a:off x="1704041" y="5903912"/>
            <a:ext cx="20975919" cy="190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spcBef>
                <a:spcPts val="3900"/>
              </a:spcBef>
              <a:defRPr sz="10200">
                <a:solidFill>
                  <a:srgbClr val="03A9F4"/>
                </a:solidFill>
              </a:defRPr>
            </a:pPr>
            <a:r>
              <a:t>“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Concurrency</a:t>
            </a:r>
            <a:r>
              <a:t> is not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parallelism</a:t>
            </a:r>
            <a: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Concurrency (go routines)"/>
          <p:cNvSpPr txBox="1"/>
          <p:nvPr>
            <p:ph type="title"/>
          </p:nvPr>
        </p:nvSpPr>
        <p:spPr>
          <a:xfrm>
            <a:off x="6321855" y="1143000"/>
            <a:ext cx="11740290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Concurrency (go routines)</a:t>
            </a:r>
          </a:p>
        </p:txBody>
      </p:sp>
      <p:pic>
        <p:nvPicPr>
          <p:cNvPr id="1393" name="racing-flag (1).png" descr="racing-flag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2056" y="3200795"/>
            <a:ext cx="8257138" cy="102016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8" name="Group"/>
          <p:cNvGrpSpPr/>
          <p:nvPr/>
        </p:nvGrpSpPr>
        <p:grpSpPr>
          <a:xfrm>
            <a:off x="10215121" y="4011481"/>
            <a:ext cx="12700139" cy="1765653"/>
            <a:chOff x="0" y="0"/>
            <a:chExt cx="12700137" cy="1765651"/>
          </a:xfrm>
        </p:grpSpPr>
        <p:sp>
          <p:nvSpPr>
            <p:cNvPr id="1395" name="Rectangle"/>
            <p:cNvSpPr/>
            <p:nvPr/>
          </p:nvSpPr>
          <p:spPr>
            <a:xfrm>
              <a:off x="1038" y="-1"/>
              <a:ext cx="1269910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396" name="Start a go routing using go in front of func call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Start a go routing using </a:t>
              </a:r>
              <a:r>
                <a:rPr b="1"/>
                <a:t>go</a:t>
              </a:r>
              <a:r>
                <a:t> in front of </a:t>
              </a:r>
              <a:r>
                <a:rPr b="1"/>
                <a:t>func call</a:t>
              </a:r>
            </a:p>
          </p:txBody>
        </p:sp>
        <p:sp>
          <p:nvSpPr>
            <p:cNvPr id="139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02" name="Group"/>
          <p:cNvGrpSpPr/>
          <p:nvPr/>
        </p:nvGrpSpPr>
        <p:grpSpPr>
          <a:xfrm>
            <a:off x="10215121" y="5287959"/>
            <a:ext cx="6406607" cy="1765653"/>
            <a:chOff x="0" y="0"/>
            <a:chExt cx="6406606" cy="1765651"/>
          </a:xfrm>
        </p:grpSpPr>
        <p:sp>
          <p:nvSpPr>
            <p:cNvPr id="1399" name="Rectangle"/>
            <p:cNvSpPr/>
            <p:nvPr/>
          </p:nvSpPr>
          <p:spPr>
            <a:xfrm>
              <a:off x="1038" y="-1"/>
              <a:ext cx="640556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00" name="They are not thread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are </a:t>
              </a:r>
              <a:r>
                <a:rPr b="1"/>
                <a:t>not threads</a:t>
              </a:r>
            </a:p>
          </p:txBody>
        </p:sp>
        <p:sp>
          <p:nvSpPr>
            <p:cNvPr id="140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06" name="Group"/>
          <p:cNvGrpSpPr/>
          <p:nvPr/>
        </p:nvGrpSpPr>
        <p:grpSpPr>
          <a:xfrm>
            <a:off x="10215121" y="6529491"/>
            <a:ext cx="11444501" cy="1765653"/>
            <a:chOff x="0" y="0"/>
            <a:chExt cx="11444499" cy="1765651"/>
          </a:xfrm>
        </p:grpSpPr>
        <p:sp>
          <p:nvSpPr>
            <p:cNvPr id="1403" name="Rectangle"/>
            <p:cNvSpPr/>
            <p:nvPr/>
          </p:nvSpPr>
          <p:spPr>
            <a:xfrm>
              <a:off x="1038" y="-1"/>
              <a:ext cx="11443462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04" name="They don’t start in the order they appea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</a:t>
              </a:r>
              <a:r>
                <a:rPr b="1"/>
                <a:t>don’t start</a:t>
              </a:r>
              <a:r>
                <a:t> in the </a:t>
              </a:r>
              <a:r>
                <a:rPr b="1"/>
                <a:t>order</a:t>
              </a:r>
              <a:r>
                <a:t> they </a:t>
              </a:r>
              <a:r>
                <a:rPr b="1"/>
                <a:t>appear</a:t>
              </a:r>
            </a:p>
          </p:txBody>
        </p:sp>
        <p:sp>
          <p:nvSpPr>
            <p:cNvPr id="140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10" name="Group"/>
          <p:cNvGrpSpPr/>
          <p:nvPr/>
        </p:nvGrpSpPr>
        <p:grpSpPr>
          <a:xfrm>
            <a:off x="10215121" y="7771022"/>
            <a:ext cx="7914626" cy="1765653"/>
            <a:chOff x="0" y="0"/>
            <a:chExt cx="7914624" cy="1765651"/>
          </a:xfrm>
        </p:grpSpPr>
        <p:sp>
          <p:nvSpPr>
            <p:cNvPr id="1407" name="Rectangle"/>
            <p:cNvSpPr/>
            <p:nvPr/>
          </p:nvSpPr>
          <p:spPr>
            <a:xfrm>
              <a:off x="1038" y="-1"/>
              <a:ext cx="791358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08" name="They can cause data race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They can cause </a:t>
              </a:r>
              <a:r>
                <a:rPr b="1"/>
                <a:t>data races</a:t>
              </a:r>
            </a:p>
          </p:txBody>
        </p:sp>
        <p:sp>
          <p:nvSpPr>
            <p:cNvPr id="140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14" name="Group"/>
          <p:cNvGrpSpPr/>
          <p:nvPr/>
        </p:nvGrpSpPr>
        <p:grpSpPr>
          <a:xfrm>
            <a:off x="10215121" y="9047500"/>
            <a:ext cx="12266898" cy="1765653"/>
            <a:chOff x="0" y="0"/>
            <a:chExt cx="12266896" cy="1765651"/>
          </a:xfrm>
        </p:grpSpPr>
        <p:sp>
          <p:nvSpPr>
            <p:cNvPr id="1411" name="Rectangle"/>
            <p:cNvSpPr/>
            <p:nvPr/>
          </p:nvSpPr>
          <p:spPr>
            <a:xfrm>
              <a:off x="1038" y="-1"/>
              <a:ext cx="1226585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12" name="Go Scheduler creates 1 thread per CPU cor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Go Scheduler</a:t>
              </a:r>
              <a:r>
                <a:t> creates </a:t>
              </a:r>
              <a:r>
                <a:rPr b="1"/>
                <a:t>1 thread</a:t>
              </a:r>
              <a:r>
                <a:t> per </a:t>
              </a:r>
              <a:r>
                <a:rPr b="1"/>
                <a:t>CPU core</a:t>
              </a:r>
            </a:p>
          </p:txBody>
        </p:sp>
        <p:sp>
          <p:nvSpPr>
            <p:cNvPr id="141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1415" name="Rectangle"/>
          <p:cNvSpPr/>
          <p:nvPr/>
        </p:nvSpPr>
        <p:spPr>
          <a:xfrm>
            <a:off x="2228655" y="7539001"/>
            <a:ext cx="2146716" cy="4821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416" name="Rectangle"/>
          <p:cNvSpPr/>
          <p:nvPr/>
        </p:nvSpPr>
        <p:spPr>
          <a:xfrm>
            <a:off x="2228655" y="12315231"/>
            <a:ext cx="5048872" cy="4821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419" name="Group"/>
          <p:cNvGrpSpPr/>
          <p:nvPr/>
        </p:nvGrpSpPr>
        <p:grpSpPr>
          <a:xfrm>
            <a:off x="1468740" y="2607491"/>
            <a:ext cx="2847004" cy="1270001"/>
            <a:chOff x="0" y="312737"/>
            <a:chExt cx="2847003" cy="1270000"/>
          </a:xfrm>
        </p:grpSpPr>
        <p:sp>
          <p:nvSpPr>
            <p:cNvPr id="1417" name="concurrency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concurrency.go</a:t>
              </a:r>
            </a:p>
          </p:txBody>
        </p:sp>
        <p:sp>
          <p:nvSpPr>
            <p:cNvPr id="1418" name="Rectangle"/>
            <p:cNvSpPr/>
            <p:nvPr/>
          </p:nvSpPr>
          <p:spPr>
            <a:xfrm>
              <a:off x="80498" y="569573"/>
              <a:ext cx="276650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10215121" y="10323978"/>
            <a:ext cx="13058943" cy="1765653"/>
            <a:chOff x="0" y="0"/>
            <a:chExt cx="13058942" cy="1765651"/>
          </a:xfrm>
        </p:grpSpPr>
        <p:sp>
          <p:nvSpPr>
            <p:cNvPr id="1420" name="Rectangle"/>
            <p:cNvSpPr/>
            <p:nvPr/>
          </p:nvSpPr>
          <p:spPr>
            <a:xfrm>
              <a:off x="1038" y="-1"/>
              <a:ext cx="1305790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21" name="main also runs in a go routine (Main go routine)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main</a:t>
              </a:r>
              <a:r>
                <a:t> also runs in a </a:t>
              </a:r>
              <a:r>
                <a:rPr b="1"/>
                <a:t>go routine</a:t>
              </a:r>
              <a:r>
                <a:t> (Main go routine)</a:t>
              </a:r>
            </a:p>
          </p:txBody>
        </p:sp>
        <p:sp>
          <p:nvSpPr>
            <p:cNvPr id="142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27" name="Group"/>
          <p:cNvGrpSpPr/>
          <p:nvPr/>
        </p:nvGrpSpPr>
        <p:grpSpPr>
          <a:xfrm>
            <a:off x="10215121" y="11600456"/>
            <a:ext cx="11663744" cy="1765653"/>
            <a:chOff x="0" y="0"/>
            <a:chExt cx="11663743" cy="1765651"/>
          </a:xfrm>
        </p:grpSpPr>
        <p:sp>
          <p:nvSpPr>
            <p:cNvPr id="1424" name="Rectangle"/>
            <p:cNvSpPr/>
            <p:nvPr/>
          </p:nvSpPr>
          <p:spPr>
            <a:xfrm>
              <a:off x="1038" y="-1"/>
              <a:ext cx="1166270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25" name="If main exits it terminates all go routine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0"/>
                <a:t>If </a:t>
              </a:r>
              <a:r>
                <a:t>main</a:t>
              </a:r>
              <a:r>
                <a:rPr b="0"/>
                <a:t> </a:t>
              </a:r>
              <a:r>
                <a:t>exits</a:t>
              </a:r>
              <a:r>
                <a:rPr b="0"/>
                <a:t> it </a:t>
              </a:r>
              <a:r>
                <a:t>terminates</a:t>
              </a:r>
              <a:r>
                <a:rPr b="0"/>
                <a:t> all </a:t>
              </a:r>
              <a:r>
                <a:t>go routines</a:t>
              </a:r>
            </a:p>
          </p:txBody>
        </p:sp>
        <p:sp>
          <p:nvSpPr>
            <p:cNvPr id="142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00"/>
                            </p:stCondLst>
                            <p:childTnLst>
                              <p:par>
                                <p:cTn id="54" presetClass="entr" nodeType="after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3" grpId="10"/>
      <p:bldP build="whole" bldLvl="1" animBg="1" rev="0" advAuto="0" spid="1402" grpId="6"/>
      <p:bldP build="whole" bldLvl="1" animBg="1" rev="0" advAuto="0" spid="1427" grpId="11"/>
      <p:bldP build="whole" bldLvl="1" animBg="1" rev="0" advAuto="0" spid="1410" grpId="8"/>
      <p:bldP build="whole" bldLvl="1" animBg="1" rev="0" advAuto="0" spid="1419" grpId="1"/>
      <p:bldP build="whole" bldLvl="1" animBg="1" rev="0" advAuto="0" spid="1415" grpId="3"/>
      <p:bldP build="whole" bldLvl="1" animBg="1" rev="0" advAuto="0" spid="1394" grpId="2"/>
      <p:bldP build="whole" bldLvl="1" animBg="1" rev="0" advAuto="0" spid="1414" grpId="9"/>
      <p:bldP build="whole" bldLvl="1" animBg="1" rev="0" advAuto="0" spid="1398" grpId="5"/>
      <p:bldP build="whole" bldLvl="1" animBg="1" rev="0" advAuto="0" spid="1416" grpId="4"/>
      <p:bldP build="whole" bldLvl="1" animBg="1" rev="0" advAuto="0" spid="1406" grpId="7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Race condition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Race conditions</a:t>
            </a:r>
          </a:p>
        </p:txBody>
      </p:sp>
      <p:pic>
        <p:nvPicPr>
          <p:cNvPr id="1430" name="racing-flag (1).png" descr="racing-flag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1411" y="3065463"/>
            <a:ext cx="7998800" cy="103604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5" name="Group"/>
          <p:cNvGrpSpPr/>
          <p:nvPr/>
        </p:nvGrpSpPr>
        <p:grpSpPr>
          <a:xfrm>
            <a:off x="12872166" y="6673632"/>
            <a:ext cx="7326305" cy="1765653"/>
            <a:chOff x="0" y="0"/>
            <a:chExt cx="7326303" cy="1765651"/>
          </a:xfrm>
        </p:grpSpPr>
        <p:sp>
          <p:nvSpPr>
            <p:cNvPr id="1432" name="Rectangle"/>
            <p:cNvSpPr/>
            <p:nvPr/>
          </p:nvSpPr>
          <p:spPr>
            <a:xfrm>
              <a:off x="1038" y="-1"/>
              <a:ext cx="732526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33" name="go run -race *.go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run -race *.go</a:t>
              </a:r>
            </a:p>
          </p:txBody>
        </p:sp>
        <p:sp>
          <p:nvSpPr>
            <p:cNvPr id="143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439" name="Group"/>
          <p:cNvGrpSpPr/>
          <p:nvPr/>
        </p:nvGrpSpPr>
        <p:grpSpPr>
          <a:xfrm>
            <a:off x="12872165" y="7905263"/>
            <a:ext cx="7352672" cy="1765653"/>
            <a:chOff x="0" y="0"/>
            <a:chExt cx="7352670" cy="1765651"/>
          </a:xfrm>
        </p:grpSpPr>
        <p:sp>
          <p:nvSpPr>
            <p:cNvPr id="1436" name="Rectangle"/>
            <p:cNvSpPr/>
            <p:nvPr/>
          </p:nvSpPr>
          <p:spPr>
            <a:xfrm>
              <a:off x="1038" y="-1"/>
              <a:ext cx="735163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437" name="go test -race ./...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test -race ./...</a:t>
              </a:r>
            </a:p>
          </p:txBody>
        </p:sp>
        <p:sp>
          <p:nvSpPr>
            <p:cNvPr id="143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1440" name="Rectangle"/>
          <p:cNvSpPr/>
          <p:nvPr/>
        </p:nvSpPr>
        <p:spPr>
          <a:xfrm>
            <a:off x="5614775" y="9874236"/>
            <a:ext cx="1219201" cy="40627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441" name="Rectangle"/>
          <p:cNvSpPr/>
          <p:nvPr/>
        </p:nvSpPr>
        <p:spPr>
          <a:xfrm>
            <a:off x="5614775" y="8308267"/>
            <a:ext cx="1219201" cy="40627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442" name="Rectangle"/>
          <p:cNvSpPr/>
          <p:nvPr/>
        </p:nvSpPr>
        <p:spPr>
          <a:xfrm>
            <a:off x="4958754" y="12457317"/>
            <a:ext cx="4813100" cy="406270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445" name="Group"/>
          <p:cNvGrpSpPr/>
          <p:nvPr/>
        </p:nvGrpSpPr>
        <p:grpSpPr>
          <a:xfrm>
            <a:off x="4159164" y="2456992"/>
            <a:ext cx="3432864" cy="1270001"/>
            <a:chOff x="0" y="312737"/>
            <a:chExt cx="3432863" cy="1270000"/>
          </a:xfrm>
        </p:grpSpPr>
        <p:sp>
          <p:nvSpPr>
            <p:cNvPr id="1443" name="race-condition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race-conditions.go</a:t>
              </a:r>
            </a:p>
          </p:txBody>
        </p:sp>
        <p:sp>
          <p:nvSpPr>
            <p:cNvPr id="1444" name="Rectangle"/>
            <p:cNvSpPr/>
            <p:nvPr/>
          </p:nvSpPr>
          <p:spPr>
            <a:xfrm>
              <a:off x="80498" y="569573"/>
              <a:ext cx="335236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9" grpId="7"/>
      <p:bldP build="whole" bldLvl="1" animBg="1" rev="0" advAuto="0" spid="1435" grpId="6"/>
      <p:bldP build="whole" bldLvl="1" animBg="1" rev="0" advAuto="0" spid="1431" grpId="2"/>
      <p:bldP build="whole" bldLvl="1" animBg="1" rev="0" advAuto="0" spid="1442" grpId="5"/>
      <p:bldP build="whole" bldLvl="1" animBg="1" rev="0" advAuto="0" spid="1440" grpId="4"/>
      <p:bldP build="whole" bldLvl="1" animBg="1" rev="0" advAuto="0" spid="1445" grpId="1"/>
      <p:bldP build="whole" bldLvl="1" animBg="1" rev="0" advAuto="0" spid="1441" grpId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Channels fan out / fan in pattern"/>
          <p:cNvSpPr txBox="1"/>
          <p:nvPr>
            <p:ph type="title"/>
          </p:nvPr>
        </p:nvSpPr>
        <p:spPr>
          <a:xfrm>
            <a:off x="5114774" y="1143000"/>
            <a:ext cx="1415445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Channels fan out / fan in pattern</a:t>
            </a:r>
          </a:p>
        </p:txBody>
      </p:sp>
      <p:pic>
        <p:nvPicPr>
          <p:cNvPr id="1448" name="pipe.png" descr="pi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gophercises-jump.png" descr="gophercises-jum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23708" y="3833819"/>
            <a:ext cx="1905001" cy="2146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gophercises-jump.png" descr="gophercises-jum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23708" y="6943187"/>
            <a:ext cx="1905001" cy="2146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gophercises-jump.png" descr="gophercises-jum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23708" y="10052556"/>
            <a:ext cx="1905001" cy="2146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2" name="pipe (1).png" descr="pip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9495" y="4050596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pipe (1).png" descr="pip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9495" y="7159966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pipe (1).png" descr="pip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9495" y="10269335"/>
            <a:ext cx="1712924" cy="17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pipe (1).png" descr="pip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13994" y="6784975"/>
            <a:ext cx="2462905" cy="246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function.png" descr="func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17000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function.png" descr="func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143206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09104" y="7813632"/>
            <a:ext cx="942934" cy="405591"/>
          </a:xfrm>
          <a:prstGeom prst="rect">
            <a:avLst/>
          </a:prstGeom>
        </p:spPr>
      </p:pic>
      <p:pic>
        <p:nvPicPr>
          <p:cNvPr id="146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06870" y="7813632"/>
            <a:ext cx="942935" cy="405591"/>
          </a:xfrm>
          <a:prstGeom prst="rect">
            <a:avLst/>
          </a:prstGeom>
        </p:spPr>
      </p:pic>
      <p:pic>
        <p:nvPicPr>
          <p:cNvPr id="146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83542" y="7813632"/>
            <a:ext cx="1275204" cy="405591"/>
          </a:xfrm>
          <a:prstGeom prst="rect">
            <a:avLst/>
          </a:prstGeom>
        </p:spPr>
      </p:pic>
      <p:pic>
        <p:nvPicPr>
          <p:cNvPr id="1464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597819">
            <a:off x="10966473" y="6371026"/>
            <a:ext cx="2578458" cy="405592"/>
          </a:xfrm>
          <a:prstGeom prst="rect">
            <a:avLst/>
          </a:prstGeom>
        </p:spPr>
      </p:pic>
      <p:pic>
        <p:nvPicPr>
          <p:cNvPr id="146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467021">
            <a:off x="10910098" y="9301021"/>
            <a:ext cx="2576243" cy="405592"/>
          </a:xfrm>
          <a:prstGeom prst="rect">
            <a:avLst/>
          </a:prstGeom>
        </p:spPr>
      </p:pic>
      <p:pic>
        <p:nvPicPr>
          <p:cNvPr id="1468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18954" y="7813632"/>
            <a:ext cx="1275204" cy="405591"/>
          </a:xfrm>
          <a:prstGeom prst="rect">
            <a:avLst/>
          </a:prstGeom>
        </p:spPr>
      </p:pic>
      <p:pic>
        <p:nvPicPr>
          <p:cNvPr id="147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18955" y="4804780"/>
            <a:ext cx="1275204" cy="405591"/>
          </a:xfrm>
          <a:prstGeom prst="rect">
            <a:avLst/>
          </a:prstGeom>
        </p:spPr>
      </p:pic>
      <p:pic>
        <p:nvPicPr>
          <p:cNvPr id="147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18955" y="10923001"/>
            <a:ext cx="1275204" cy="405591"/>
          </a:xfrm>
          <a:prstGeom prst="rect">
            <a:avLst/>
          </a:prstGeom>
        </p:spPr>
      </p:pic>
      <p:pic>
        <p:nvPicPr>
          <p:cNvPr id="1474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3825756">
            <a:off x="17082304" y="6009818"/>
            <a:ext cx="2789345" cy="405592"/>
          </a:xfrm>
          <a:prstGeom prst="rect">
            <a:avLst/>
          </a:prstGeom>
        </p:spPr>
      </p:pic>
      <p:pic>
        <p:nvPicPr>
          <p:cNvPr id="1476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832665" y="7813632"/>
            <a:ext cx="1275203" cy="405591"/>
          </a:xfrm>
          <a:prstGeom prst="rect">
            <a:avLst/>
          </a:prstGeom>
        </p:spPr>
      </p:pic>
      <p:pic>
        <p:nvPicPr>
          <p:cNvPr id="1478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7668195">
            <a:off x="16981341" y="9598891"/>
            <a:ext cx="3010296" cy="405591"/>
          </a:xfrm>
          <a:prstGeom prst="rect">
            <a:avLst/>
          </a:prstGeom>
        </p:spPr>
      </p:pic>
      <p:pic>
        <p:nvPicPr>
          <p:cNvPr id="148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503452" y="7813632"/>
            <a:ext cx="1275204" cy="405591"/>
          </a:xfrm>
          <a:prstGeom prst="rect">
            <a:avLst/>
          </a:prstGeom>
        </p:spPr>
      </p:pic>
      <p:grpSp>
        <p:nvGrpSpPr>
          <p:cNvPr id="1484" name="Group"/>
          <p:cNvGrpSpPr/>
          <p:nvPr/>
        </p:nvGrpSpPr>
        <p:grpSpPr>
          <a:xfrm>
            <a:off x="291322" y="5515496"/>
            <a:ext cx="2513690" cy="3757776"/>
            <a:chOff x="0" y="0"/>
            <a:chExt cx="2513688" cy="3757774"/>
          </a:xfrm>
        </p:grpSpPr>
        <p:pic>
          <p:nvPicPr>
            <p:cNvPr id="1482" name="matrix.png" descr="matrix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1244085"/>
              <a:ext cx="2513689" cy="2513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3" name="data"/>
            <p:cNvSpPr txBox="1"/>
            <p:nvPr/>
          </p:nvSpPr>
          <p:spPr>
            <a:xfrm>
              <a:off x="564122" y="-1"/>
              <a:ext cx="1385444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500">
                  <a:solidFill>
                    <a:srgbClr val="263238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data</a:t>
              </a:r>
            </a:p>
          </p:txBody>
        </p:sp>
      </p:grpSp>
      <p:pic>
        <p:nvPicPr>
          <p:cNvPr id="1485" name="function.png" descr="func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65742" y="738142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68016" y="7813632"/>
            <a:ext cx="942934" cy="405591"/>
          </a:xfrm>
          <a:prstGeom prst="rect">
            <a:avLst/>
          </a:prstGeom>
        </p:spPr>
      </p:pic>
      <p:grpSp>
        <p:nvGrpSpPr>
          <p:cNvPr id="1490" name="Group"/>
          <p:cNvGrpSpPr/>
          <p:nvPr/>
        </p:nvGrpSpPr>
        <p:grpSpPr>
          <a:xfrm>
            <a:off x="5135543" y="5515496"/>
            <a:ext cx="5221352" cy="3732384"/>
            <a:chOff x="0" y="0"/>
            <a:chExt cx="5221351" cy="3732382"/>
          </a:xfrm>
        </p:grpSpPr>
        <p:pic>
          <p:nvPicPr>
            <p:cNvPr id="1488" name="pipe (1).png" descr="pipe (1)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79222" y="1269477"/>
              <a:ext cx="2462906" cy="24629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9" name="channel generator"/>
            <p:cNvSpPr txBox="1"/>
            <p:nvPr/>
          </p:nvSpPr>
          <p:spPr>
            <a:xfrm>
              <a:off x="0" y="-1"/>
              <a:ext cx="5221351" cy="91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500">
                  <a:solidFill>
                    <a:srgbClr val="263238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channel generator</a:t>
              </a:r>
            </a:p>
          </p:txBody>
        </p:sp>
      </p:grpSp>
      <p:sp>
        <p:nvSpPr>
          <p:cNvPr id="1491" name="FAN OUT"/>
          <p:cNvSpPr txBox="1"/>
          <p:nvPr/>
        </p:nvSpPr>
        <p:spPr>
          <a:xfrm>
            <a:off x="13976584" y="2798191"/>
            <a:ext cx="2705037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500">
                <a:solidFill>
                  <a:srgbClr val="26323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FAN OUT</a:t>
            </a:r>
          </a:p>
        </p:txBody>
      </p:sp>
      <p:sp>
        <p:nvSpPr>
          <p:cNvPr id="1492" name="FAN IN"/>
          <p:cNvSpPr txBox="1"/>
          <p:nvPr/>
        </p:nvSpPr>
        <p:spPr>
          <a:xfrm>
            <a:off x="20064548" y="5515497"/>
            <a:ext cx="2098105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500">
                <a:solidFill>
                  <a:srgbClr val="26323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FAN IN</a:t>
            </a:r>
          </a:p>
        </p:txBody>
      </p:sp>
      <p:pic>
        <p:nvPicPr>
          <p:cNvPr id="1493" name="blockchain.png" descr="blockchain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834074" y="4228396"/>
            <a:ext cx="685256" cy="685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4" name="blockchain.png" descr="blockchain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834074" y="7229556"/>
            <a:ext cx="685256" cy="68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blockchain.png" descr="blockchain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834074" y="10328430"/>
            <a:ext cx="685256" cy="685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4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4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4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Class="entr" nodeType="afterEffect" presetSubtype="5" presetID="1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4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Class="entr" nodeType="afterEffect" presetSubtype="5" presetID="1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4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Class="entr" nodeType="afterEffect" presetSubtype="5" presetID="1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Class="entr" nodeType="afterEffect" presetSubtype="0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4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00"/>
                            </p:stCondLst>
                            <p:childTnLst>
                              <p:par>
                                <p:cTn id="75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00"/>
                            </p:stCondLst>
                            <p:childTnLst>
                              <p:par>
                                <p:cTn id="80" presetClass="entr" nodeType="afterEffect" presetSubtype="0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8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9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4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300"/>
                            </p:stCondLst>
                            <p:childTnLst>
                              <p:par>
                                <p:cTn id="91" presetClass="entr" nodeType="after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700"/>
                            </p:stCondLst>
                            <p:childTnLst>
                              <p:par>
                                <p:cTn id="96" presetClass="entr" nodeType="afterEffect" presetSubtype="0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8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4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900"/>
                            </p:stCondLst>
                            <p:childTnLst>
                              <p:par>
                                <p:cTn id="107" presetClass="entr" nodeType="afterEffect" presetSubtype="16" presetID="23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300"/>
                            </p:stCondLst>
                            <p:childTnLst>
                              <p:par>
                                <p:cTn id="112" presetClass="entr" nodeType="afterEffect" presetSubtype="1" presetID="2" grpId="2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Class="entr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4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"/>
                            </p:stCondLst>
                            <p:childTnLst>
                              <p:par>
                                <p:cTn id="122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4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"/>
                            </p:stCondLst>
                            <p:childTnLst>
                              <p:par>
                                <p:cTn id="126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4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00"/>
                            </p:stCondLst>
                            <p:childTnLst>
                              <p:par>
                                <p:cTn id="130" presetClass="entr" nodeType="afterEffect" presetSubtype="16" presetID="23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600"/>
                            </p:stCondLst>
                            <p:childTnLst>
                              <p:par>
                                <p:cTn id="135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7" dur="4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Class="entr" nodeType="afterEffect" presetSubtype="16" presetID="23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4" presetClass="entr" nodeType="afterEffect" presetSubtype="1" presetID="2" grpId="3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2" grpId="16"/>
      <p:bldP build="whole" bldLvl="1" animBg="1" rev="0" advAuto="0" spid="1453" grpId="19"/>
      <p:bldP build="whole" bldLvl="1" animBg="1" rev="0" advAuto="0" spid="1485" grpId="7"/>
      <p:bldP build="whole" bldLvl="1" animBg="1" rev="0" advAuto="0" spid="1454" grpId="22"/>
      <p:bldP build="whole" bldLvl="1" animBg="1" rev="0" advAuto="0" spid="1460" grpId="4"/>
      <p:bldP build="whole" bldLvl="1" animBg="1" rev="0" advAuto="0" spid="1464" grpId="8"/>
      <p:bldP build="whole" bldLvl="1" animBg="1" rev="0" advAuto="0" spid="1491" grpId="23"/>
      <p:bldP build="whole" bldLvl="1" animBg="1" rev="0" advAuto="0" spid="1468" grpId="18"/>
      <p:bldP build="whole" bldLvl="1" animBg="1" rev="0" advAuto="0" spid="1478" grpId="26"/>
      <p:bldP build="whole" bldLvl="1" animBg="1" rev="0" advAuto="0" spid="1462" grpId="10"/>
      <p:bldP build="whole" bldLvl="1" animBg="1" rev="0" advAuto="0" spid="1495" grpId="20"/>
      <p:bldP build="whole" bldLvl="1" animBg="1" rev="0" advAuto="0" spid="1494" grpId="17"/>
      <p:bldP build="whole" bldLvl="1" animBg="1" rev="0" advAuto="0" spid="1450" grpId="11"/>
      <p:bldP build="whole" bldLvl="1" animBg="1" rev="0" advAuto="0" spid="1476" grpId="25"/>
      <p:bldP build="whole" bldLvl="1" animBg="1" rev="0" advAuto="0" spid="1458" grpId="2"/>
      <p:bldP build="whole" bldLvl="1" animBg="1" rev="0" advAuto="0" spid="1449" grpId="9"/>
      <p:bldP build="whole" bldLvl="1" animBg="1" rev="0" advAuto="0" spid="1451" grpId="13"/>
      <p:bldP build="whole" bldLvl="1" animBg="1" rev="0" advAuto="0" spid="1455" grpId="29"/>
      <p:bldP build="whole" bldLvl="1" animBg="1" rev="0" advAuto="0" spid="1456" grpId="3"/>
      <p:bldP build="whole" bldLvl="1" animBg="1" rev="0" advAuto="0" spid="1492" grpId="30"/>
      <p:bldP build="whole" bldLvl="1" animBg="1" rev="0" advAuto="0" spid="1493" grpId="14"/>
      <p:bldP build="whole" bldLvl="1" animBg="1" rev="0" advAuto="0" spid="1466" grpId="12"/>
      <p:bldP build="whole" bldLvl="1" animBg="1" rev="0" advAuto="0" spid="1490" grpId="5"/>
      <p:bldP build="whole" bldLvl="1" animBg="1" rev="0" advAuto="0" spid="1472" grpId="21"/>
      <p:bldP build="whole" bldLvl="1" animBg="1" rev="0" advAuto="0" spid="1474" grpId="24"/>
      <p:bldP build="whole" bldLvl="1" animBg="1" rev="0" advAuto="0" spid="1484" grpId="1"/>
      <p:bldP build="whole" bldLvl="1" animBg="1" rev="0" advAuto="0" spid="1480" grpId="28"/>
      <p:bldP build="whole" bldLvl="1" animBg="1" rev="0" advAuto="0" spid="1486" grpId="6"/>
      <p:bldP build="whole" bldLvl="1" animBg="1" rev="0" advAuto="0" spid="1470" grpId="15"/>
      <p:bldP build="whole" bldLvl="1" animBg="1" rev="0" advAuto="0" spid="1457" grpId="27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Channels fan in/fan out"/>
          <p:cNvSpPr txBox="1"/>
          <p:nvPr>
            <p:ph type="title"/>
          </p:nvPr>
        </p:nvSpPr>
        <p:spPr>
          <a:xfrm>
            <a:off x="6933149" y="1143000"/>
            <a:ext cx="1051770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Channels fan in/fan out</a:t>
            </a:r>
          </a:p>
        </p:txBody>
      </p:sp>
      <p:pic>
        <p:nvPicPr>
          <p:cNvPr id="14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8958" y="3898900"/>
            <a:ext cx="7255387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1459" y="3898900"/>
            <a:ext cx="6870701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7194" y="3898900"/>
            <a:ext cx="6214651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pipe.png" descr="pip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Rectangle"/>
          <p:cNvSpPr/>
          <p:nvPr/>
        </p:nvSpPr>
        <p:spPr>
          <a:xfrm>
            <a:off x="2383235" y="10586546"/>
            <a:ext cx="2490677" cy="588973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03" name="Rectangle"/>
          <p:cNvSpPr/>
          <p:nvPr/>
        </p:nvSpPr>
        <p:spPr>
          <a:xfrm>
            <a:off x="2385222" y="10257492"/>
            <a:ext cx="4386420" cy="240556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04" name="Rectangle"/>
          <p:cNvSpPr/>
          <p:nvPr/>
        </p:nvSpPr>
        <p:spPr>
          <a:xfrm>
            <a:off x="2383235" y="11264017"/>
            <a:ext cx="2702522" cy="24055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05" name="Rectangle"/>
          <p:cNvSpPr/>
          <p:nvPr/>
        </p:nvSpPr>
        <p:spPr>
          <a:xfrm>
            <a:off x="10715136" y="7445816"/>
            <a:ext cx="3325249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06" name="Rectangle"/>
          <p:cNvSpPr/>
          <p:nvPr/>
        </p:nvSpPr>
        <p:spPr>
          <a:xfrm>
            <a:off x="9079875" y="6288271"/>
            <a:ext cx="2354743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07" name="Rectangle"/>
          <p:cNvSpPr/>
          <p:nvPr/>
        </p:nvSpPr>
        <p:spPr>
          <a:xfrm>
            <a:off x="17434185" y="8328006"/>
            <a:ext cx="2856114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08" name="Rectangle"/>
          <p:cNvSpPr/>
          <p:nvPr/>
        </p:nvSpPr>
        <p:spPr>
          <a:xfrm>
            <a:off x="17451469" y="10540455"/>
            <a:ext cx="1067987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09" name="Rectangle"/>
          <p:cNvSpPr/>
          <p:nvPr/>
        </p:nvSpPr>
        <p:spPr>
          <a:xfrm>
            <a:off x="16872667" y="11436830"/>
            <a:ext cx="1576699" cy="43818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512" name="Group"/>
          <p:cNvGrpSpPr/>
          <p:nvPr/>
        </p:nvGrpSpPr>
        <p:grpSpPr>
          <a:xfrm>
            <a:off x="1851841" y="3316603"/>
            <a:ext cx="1674999" cy="1270001"/>
            <a:chOff x="0" y="312737"/>
            <a:chExt cx="1674998" cy="1270000"/>
          </a:xfrm>
        </p:grpSpPr>
        <p:sp>
          <p:nvSpPr>
            <p:cNvPr id="1510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511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15" name="Group"/>
          <p:cNvGrpSpPr/>
          <p:nvPr/>
        </p:nvGrpSpPr>
        <p:grpSpPr>
          <a:xfrm>
            <a:off x="8201324" y="3316603"/>
            <a:ext cx="1989608" cy="1270001"/>
            <a:chOff x="0" y="312737"/>
            <a:chExt cx="1989606" cy="1270000"/>
          </a:xfrm>
        </p:grpSpPr>
        <p:sp>
          <p:nvSpPr>
            <p:cNvPr id="1513" name="fan-ou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fan-out.go</a:t>
              </a:r>
            </a:p>
          </p:txBody>
        </p:sp>
        <p:sp>
          <p:nvSpPr>
            <p:cNvPr id="1514" name="Rectangle"/>
            <p:cNvSpPr/>
            <p:nvPr/>
          </p:nvSpPr>
          <p:spPr>
            <a:xfrm>
              <a:off x="80498" y="569573"/>
              <a:ext cx="1909109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18" name="Group"/>
          <p:cNvGrpSpPr/>
          <p:nvPr/>
        </p:nvGrpSpPr>
        <p:grpSpPr>
          <a:xfrm>
            <a:off x="15584144" y="3316603"/>
            <a:ext cx="1675000" cy="1270001"/>
            <a:chOff x="0" y="312737"/>
            <a:chExt cx="1674998" cy="1270000"/>
          </a:xfrm>
        </p:grpSpPr>
        <p:sp>
          <p:nvSpPr>
            <p:cNvPr id="1516" name="fan-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fan-in.go</a:t>
              </a:r>
            </a:p>
          </p:txBody>
        </p:sp>
        <p:sp>
          <p:nvSpPr>
            <p:cNvPr id="1517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7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7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Class="entr" nodeType="after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7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7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7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5" grpId="6"/>
      <p:bldP build="whole" bldLvl="1" animBg="1" rev="0" advAuto="0" spid="1498" grpId="7"/>
      <p:bldP build="whole" bldLvl="1" animBg="1" rev="0" advAuto="0" spid="1504" grpId="5"/>
      <p:bldP build="whole" bldLvl="1" animBg="1" rev="0" advAuto="0" spid="1506" grpId="8"/>
      <p:bldP build="whole" bldLvl="1" animBg="1" rev="0" advAuto="0" spid="1502" grpId="4"/>
      <p:bldP build="whole" bldLvl="1" animBg="1" rev="0" advAuto="0" spid="1505" grpId="9"/>
      <p:bldP build="whole" bldLvl="1" animBg="1" rev="0" advAuto="0" spid="1507" grpId="12"/>
      <p:bldP build="whole" bldLvl="1" animBg="1" rev="0" advAuto="0" spid="1518" grpId="10"/>
      <p:bldP build="whole" bldLvl="1" animBg="1" rev="0" advAuto="0" spid="1499" grpId="11"/>
      <p:bldP build="whole" bldLvl="1" animBg="1" rev="0" advAuto="0" spid="1508" grpId="13"/>
      <p:bldP build="whole" bldLvl="1" animBg="1" rev="0" advAuto="0" spid="1503" grpId="3"/>
      <p:bldP build="whole" bldLvl="1" animBg="1" rev="0" advAuto="0" spid="1512" grpId="1"/>
      <p:bldP build="whole" bldLvl="1" animBg="1" rev="0" advAuto="0" spid="1500" grpId="2"/>
      <p:bldP build="whole" bldLvl="1" animBg="1" rev="0" advAuto="0" spid="1509" grpId="14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1623" y="4495032"/>
            <a:ext cx="10684381" cy="3261136"/>
          </a:xfrm>
          <a:prstGeom prst="rect">
            <a:avLst/>
          </a:prstGeom>
          <a:ln w="12700">
            <a:miter lim="400000"/>
          </a:ln>
        </p:spPr>
      </p:pic>
      <p:sp>
        <p:nvSpPr>
          <p:cNvPr id="1521" name="http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http</a:t>
            </a:r>
          </a:p>
        </p:txBody>
      </p:sp>
      <p:pic>
        <p:nvPicPr>
          <p:cNvPr id="15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315" y="4479131"/>
            <a:ext cx="13295466" cy="7123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3" name="internet.png" descr="intern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4" name="Rectangle"/>
          <p:cNvSpPr/>
          <p:nvPr/>
        </p:nvSpPr>
        <p:spPr>
          <a:xfrm>
            <a:off x="16037557" y="4612116"/>
            <a:ext cx="3032209" cy="36382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25" name="Rectangle"/>
          <p:cNvSpPr/>
          <p:nvPr/>
        </p:nvSpPr>
        <p:spPr>
          <a:xfrm>
            <a:off x="868962" y="9520150"/>
            <a:ext cx="7873908" cy="97791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5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31623" y="8824986"/>
            <a:ext cx="10684381" cy="31808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9" name="Group"/>
          <p:cNvGrpSpPr/>
          <p:nvPr/>
        </p:nvGrpSpPr>
        <p:grpSpPr>
          <a:xfrm>
            <a:off x="67997" y="3877105"/>
            <a:ext cx="1674999" cy="1270001"/>
            <a:chOff x="0" y="312737"/>
            <a:chExt cx="1674998" cy="1270000"/>
          </a:xfrm>
        </p:grpSpPr>
        <p:sp>
          <p:nvSpPr>
            <p:cNvPr id="1527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528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32" name="Group"/>
          <p:cNvGrpSpPr/>
          <p:nvPr/>
        </p:nvGrpSpPr>
        <p:grpSpPr>
          <a:xfrm>
            <a:off x="13546458" y="3877105"/>
            <a:ext cx="1748272" cy="1270001"/>
            <a:chOff x="0" y="312737"/>
            <a:chExt cx="1748271" cy="1270000"/>
          </a:xfrm>
        </p:grpSpPr>
        <p:sp>
          <p:nvSpPr>
            <p:cNvPr id="1530" name="abou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about.go</a:t>
              </a:r>
            </a:p>
          </p:txBody>
        </p:sp>
        <p:sp>
          <p:nvSpPr>
            <p:cNvPr id="1531" name="Rectangle"/>
            <p:cNvSpPr/>
            <p:nvPr/>
          </p:nvSpPr>
          <p:spPr>
            <a:xfrm>
              <a:off x="80498" y="569573"/>
              <a:ext cx="166777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1533" name="Rectangle"/>
          <p:cNvSpPr/>
          <p:nvPr/>
        </p:nvSpPr>
        <p:spPr>
          <a:xfrm>
            <a:off x="16582056" y="5162803"/>
            <a:ext cx="7140701" cy="36382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1536" name="Group"/>
          <p:cNvGrpSpPr/>
          <p:nvPr/>
        </p:nvGrpSpPr>
        <p:grpSpPr>
          <a:xfrm>
            <a:off x="13546456" y="8214188"/>
            <a:ext cx="1748273" cy="1270001"/>
            <a:chOff x="0" y="312737"/>
            <a:chExt cx="1748271" cy="1270000"/>
          </a:xfrm>
        </p:grpSpPr>
        <p:sp>
          <p:nvSpPr>
            <p:cNvPr id="1534" name="hom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home.go</a:t>
              </a:r>
            </a:p>
          </p:txBody>
        </p:sp>
        <p:sp>
          <p:nvSpPr>
            <p:cNvPr id="1535" name="Rectangle"/>
            <p:cNvSpPr/>
            <p:nvPr/>
          </p:nvSpPr>
          <p:spPr>
            <a:xfrm>
              <a:off x="80498" y="569573"/>
              <a:ext cx="1667774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00"/>
                            </p:stCondLst>
                            <p:childTnLst>
                              <p:par>
                                <p:cTn id="40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7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00"/>
                            </p:stCondLst>
                            <p:childTnLst>
                              <p:par>
                                <p:cTn id="44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7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5" grpId="3"/>
      <p:bldP build="whole" bldLvl="1" animBg="1" rev="0" advAuto="0" spid="1520" grpId="5"/>
      <p:bldP build="whole" bldLvl="1" animBg="1" rev="0" advAuto="0" spid="1524" grpId="8"/>
      <p:bldP build="whole" bldLvl="1" animBg="1" rev="0" advAuto="0" spid="1532" grpId="4"/>
      <p:bldP build="whole" bldLvl="1" animBg="1" rev="0" advAuto="0" spid="1522" grpId="2"/>
      <p:bldP build="whole" bldLvl="1" animBg="1" rev="0" advAuto="0" spid="1529" grpId="1"/>
      <p:bldP build="whole" bldLvl="1" animBg="1" rev="0" advAuto="0" spid="1533" grpId="9"/>
      <p:bldP build="whole" bldLvl="1" animBg="1" rev="0" advAuto="0" spid="1536" grpId="6"/>
      <p:bldP build="whole" bldLvl="1" animBg="1" rev="0" advAuto="0" spid="1526" grpId="7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tcp (mem cache)"/>
          <p:cNvSpPr txBox="1"/>
          <p:nvPr>
            <p:ph type="title"/>
          </p:nvPr>
        </p:nvSpPr>
        <p:spPr>
          <a:xfrm>
            <a:off x="7888303" y="508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tcp (mem cache)</a:t>
            </a:r>
          </a:p>
        </p:txBody>
      </p:sp>
      <p:pic>
        <p:nvPicPr>
          <p:cNvPr id="15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536" y="2572879"/>
            <a:ext cx="6502401" cy="10932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6660" y="3350471"/>
            <a:ext cx="7515803" cy="9377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55599" y="2572879"/>
            <a:ext cx="8259401" cy="10932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2" name="internet.png" descr="interne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5" name="Group"/>
          <p:cNvGrpSpPr/>
          <p:nvPr/>
        </p:nvGrpSpPr>
        <p:grpSpPr>
          <a:xfrm>
            <a:off x="737838" y="1995156"/>
            <a:ext cx="1675000" cy="1270001"/>
            <a:chOff x="0" y="312737"/>
            <a:chExt cx="1674998" cy="1270000"/>
          </a:xfrm>
        </p:grpSpPr>
        <p:sp>
          <p:nvSpPr>
            <p:cNvPr id="1543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544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48" name="Group"/>
          <p:cNvGrpSpPr/>
          <p:nvPr/>
        </p:nvGrpSpPr>
        <p:grpSpPr>
          <a:xfrm>
            <a:off x="7468838" y="1995156"/>
            <a:ext cx="1675000" cy="1270001"/>
            <a:chOff x="0" y="312737"/>
            <a:chExt cx="1674998" cy="1270000"/>
          </a:xfrm>
        </p:grpSpPr>
        <p:sp>
          <p:nvSpPr>
            <p:cNvPr id="1546" name="liste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listen.go</a:t>
              </a:r>
            </a:p>
          </p:txBody>
        </p:sp>
        <p:sp>
          <p:nvSpPr>
            <p:cNvPr id="1547" name="Rectangle"/>
            <p:cNvSpPr/>
            <p:nvPr/>
          </p:nvSpPr>
          <p:spPr>
            <a:xfrm>
              <a:off x="80498" y="569573"/>
              <a:ext cx="159450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51" name="Group"/>
          <p:cNvGrpSpPr/>
          <p:nvPr/>
        </p:nvGrpSpPr>
        <p:grpSpPr>
          <a:xfrm>
            <a:off x="15967261" y="2763417"/>
            <a:ext cx="1741878" cy="1270001"/>
            <a:chOff x="0" y="312737"/>
            <a:chExt cx="1741877" cy="1270000"/>
          </a:xfrm>
        </p:grpSpPr>
        <p:sp>
          <p:nvSpPr>
            <p:cNvPr id="1549" name="cache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cache.go</a:t>
              </a:r>
            </a:p>
          </p:txBody>
        </p:sp>
        <p:sp>
          <p:nvSpPr>
            <p:cNvPr id="1550" name="Rectangle"/>
            <p:cNvSpPr/>
            <p:nvPr/>
          </p:nvSpPr>
          <p:spPr>
            <a:xfrm>
              <a:off x="80498" y="569573"/>
              <a:ext cx="1661380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1552" name="Rectangle"/>
          <p:cNvSpPr/>
          <p:nvPr/>
        </p:nvSpPr>
        <p:spPr>
          <a:xfrm>
            <a:off x="1297509" y="6550141"/>
            <a:ext cx="3637019" cy="14748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53" name="Rectangle"/>
          <p:cNvSpPr/>
          <p:nvPr/>
        </p:nvSpPr>
        <p:spPr>
          <a:xfrm>
            <a:off x="1802765" y="10453030"/>
            <a:ext cx="3637019" cy="3210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54" name="Rectangle"/>
          <p:cNvSpPr/>
          <p:nvPr/>
        </p:nvSpPr>
        <p:spPr>
          <a:xfrm>
            <a:off x="1802765" y="12411546"/>
            <a:ext cx="2905236" cy="3210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55" name="Rectangle"/>
          <p:cNvSpPr/>
          <p:nvPr/>
        </p:nvSpPr>
        <p:spPr>
          <a:xfrm>
            <a:off x="8035272" y="6503741"/>
            <a:ext cx="3932103" cy="733918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556" name="Rectangle"/>
          <p:cNvSpPr/>
          <p:nvPr/>
        </p:nvSpPr>
        <p:spPr>
          <a:xfrm>
            <a:off x="9062842" y="9244326"/>
            <a:ext cx="4144231" cy="32108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7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7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Class="entr" nodeType="after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5" grpId="1"/>
      <p:bldP build="whole" bldLvl="1" animBg="1" rev="0" advAuto="0" spid="1554" grpId="5"/>
      <p:bldP build="whole" bldLvl="1" animBg="1" rev="0" advAuto="0" spid="1548" grpId="6"/>
      <p:bldP build="whole" bldLvl="1" animBg="1" rev="0" advAuto="0" spid="1552" grpId="3"/>
      <p:bldP build="whole" bldLvl="1" animBg="1" rev="0" advAuto="0" spid="1539" grpId="2"/>
      <p:bldP build="whole" bldLvl="1" animBg="1" rev="0" advAuto="0" spid="1551" grpId="10"/>
      <p:bldP build="whole" bldLvl="1" animBg="1" rev="0" advAuto="0" spid="1553" grpId="4"/>
      <p:bldP build="whole" bldLvl="1" animBg="1" rev="0" advAuto="0" spid="1555" grpId="8"/>
      <p:bldP build="whole" bldLvl="1" animBg="1" rev="0" advAuto="0" spid="1556" grpId="9"/>
      <p:bldP build="whole" bldLvl="1" animBg="1" rev="0" advAuto="0" spid="1540" grpId="11"/>
      <p:bldP build="whole" bldLvl="1" animBg="1" rev="0" advAuto="0" spid="1541" grpId="7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Useful go commands"/>
          <p:cNvSpPr txBox="1"/>
          <p:nvPr>
            <p:ph type="title"/>
          </p:nvPr>
        </p:nvSpPr>
        <p:spPr>
          <a:xfrm>
            <a:off x="7544419" y="1143000"/>
            <a:ext cx="9295162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Useful go commands</a:t>
            </a:r>
          </a:p>
        </p:txBody>
      </p:sp>
      <p:grpSp>
        <p:nvGrpSpPr>
          <p:cNvPr id="1562" name="Group"/>
          <p:cNvGrpSpPr/>
          <p:nvPr/>
        </p:nvGrpSpPr>
        <p:grpSpPr>
          <a:xfrm>
            <a:off x="1270000" y="3556571"/>
            <a:ext cx="6748882" cy="991305"/>
            <a:chOff x="0" y="0"/>
            <a:chExt cx="6748881" cy="991303"/>
          </a:xfrm>
        </p:grpSpPr>
        <p:sp>
          <p:nvSpPr>
            <p:cNvPr id="1559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60" name="go run *.go"/>
            <p:cNvSpPr txBox="1"/>
            <p:nvPr/>
          </p:nvSpPr>
          <p:spPr>
            <a:xfrm>
              <a:off x="906570" y="62264"/>
              <a:ext cx="3688048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run *.go</a:t>
              </a:r>
            </a:p>
          </p:txBody>
        </p:sp>
        <p:sp>
          <p:nvSpPr>
            <p:cNvPr id="156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66" name="Group"/>
          <p:cNvGrpSpPr/>
          <p:nvPr/>
        </p:nvGrpSpPr>
        <p:grpSpPr>
          <a:xfrm>
            <a:off x="1270000" y="7320580"/>
            <a:ext cx="6747843" cy="991305"/>
            <a:chOff x="0" y="0"/>
            <a:chExt cx="6747842" cy="991303"/>
          </a:xfrm>
        </p:grpSpPr>
        <p:sp>
          <p:nvSpPr>
            <p:cNvPr id="1563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64" name="go g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get ./...</a:t>
              </a:r>
            </a:p>
          </p:txBody>
        </p:sp>
        <p:sp>
          <p:nvSpPr>
            <p:cNvPr id="156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70" name="Group"/>
          <p:cNvGrpSpPr/>
          <p:nvPr/>
        </p:nvGrpSpPr>
        <p:grpSpPr>
          <a:xfrm>
            <a:off x="1270000" y="9788410"/>
            <a:ext cx="6747843" cy="991305"/>
            <a:chOff x="0" y="0"/>
            <a:chExt cx="6747842" cy="991303"/>
          </a:xfrm>
        </p:grpSpPr>
        <p:sp>
          <p:nvSpPr>
            <p:cNvPr id="1567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68" name="go fm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fmt ./...</a:t>
              </a:r>
            </a:p>
          </p:txBody>
        </p:sp>
        <p:sp>
          <p:nvSpPr>
            <p:cNvPr id="156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74" name="Group"/>
          <p:cNvGrpSpPr/>
          <p:nvPr/>
        </p:nvGrpSpPr>
        <p:grpSpPr>
          <a:xfrm>
            <a:off x="1270000" y="4849527"/>
            <a:ext cx="6748882" cy="991305"/>
            <a:chOff x="0" y="0"/>
            <a:chExt cx="6748881" cy="991303"/>
          </a:xfrm>
        </p:grpSpPr>
        <p:sp>
          <p:nvSpPr>
            <p:cNvPr id="1571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72" name="go build -o exec"/>
            <p:cNvSpPr txBox="1"/>
            <p:nvPr/>
          </p:nvSpPr>
          <p:spPr>
            <a:xfrm>
              <a:off x="906570" y="62264"/>
              <a:ext cx="5293718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build -o exec</a:t>
              </a:r>
            </a:p>
          </p:txBody>
        </p:sp>
        <p:sp>
          <p:nvSpPr>
            <p:cNvPr id="157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78" name="Group"/>
          <p:cNvGrpSpPr/>
          <p:nvPr/>
        </p:nvGrpSpPr>
        <p:grpSpPr>
          <a:xfrm>
            <a:off x="1270000" y="11022324"/>
            <a:ext cx="6747843" cy="991305"/>
            <a:chOff x="0" y="0"/>
            <a:chExt cx="6747842" cy="991303"/>
          </a:xfrm>
        </p:grpSpPr>
        <p:sp>
          <p:nvSpPr>
            <p:cNvPr id="1575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76" name="go v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vet ./...</a:t>
              </a:r>
            </a:p>
          </p:txBody>
        </p:sp>
        <p:sp>
          <p:nvSpPr>
            <p:cNvPr id="157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82" name="Group"/>
          <p:cNvGrpSpPr/>
          <p:nvPr/>
        </p:nvGrpSpPr>
        <p:grpSpPr>
          <a:xfrm>
            <a:off x="1270000" y="8554494"/>
            <a:ext cx="6747843" cy="991305"/>
            <a:chOff x="0" y="0"/>
            <a:chExt cx="6747842" cy="991303"/>
          </a:xfrm>
        </p:grpSpPr>
        <p:sp>
          <p:nvSpPr>
            <p:cNvPr id="1579" name="Rectangle"/>
            <p:cNvSpPr/>
            <p:nvPr/>
          </p:nvSpPr>
          <p:spPr>
            <a:xfrm>
              <a:off x="1038" y="0"/>
              <a:ext cx="6746805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80" name="go test ./..."/>
            <p:cNvSpPr txBox="1"/>
            <p:nvPr/>
          </p:nvSpPr>
          <p:spPr>
            <a:xfrm>
              <a:off x="906570" y="62264"/>
              <a:ext cx="4330316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test ./...</a:t>
              </a:r>
            </a:p>
          </p:txBody>
        </p:sp>
        <p:sp>
          <p:nvSpPr>
            <p:cNvPr id="158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1270000" y="6086665"/>
            <a:ext cx="6748882" cy="991305"/>
            <a:chOff x="0" y="0"/>
            <a:chExt cx="6748881" cy="991303"/>
          </a:xfrm>
        </p:grpSpPr>
        <p:sp>
          <p:nvSpPr>
            <p:cNvPr id="1583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84" name="go install"/>
            <p:cNvSpPr txBox="1"/>
            <p:nvPr/>
          </p:nvSpPr>
          <p:spPr>
            <a:xfrm>
              <a:off x="906570" y="62264"/>
              <a:ext cx="3366915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install</a:t>
              </a:r>
            </a:p>
          </p:txBody>
        </p:sp>
        <p:sp>
          <p:nvSpPr>
            <p:cNvPr id="158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587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6" grpId="4"/>
      <p:bldP build="whole" bldLvl="1" animBg="1" rev="0" advAuto="0" spid="1586" grpId="3"/>
      <p:bldP build="whole" bldLvl="1" animBg="1" rev="0" advAuto="0" spid="1582" grpId="5"/>
      <p:bldP build="whole" bldLvl="1" animBg="1" rev="0" advAuto="0" spid="1574" grpId="2"/>
      <p:bldP build="whole" bldLvl="1" animBg="1" rev="0" advAuto="0" spid="1578" grpId="7"/>
      <p:bldP build="whole" bldLvl="1" animBg="1" rev="0" advAuto="0" spid="1562" grpId="1"/>
      <p:bldP build="whole" bldLvl="1" animBg="1" rev="0" advAuto="0" spid="1570" grpId="6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How we develop?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How we develop?</a:t>
            </a:r>
          </a:p>
        </p:txBody>
      </p:sp>
      <p:grpSp>
        <p:nvGrpSpPr>
          <p:cNvPr id="1593" name="Group"/>
          <p:cNvGrpSpPr/>
          <p:nvPr/>
        </p:nvGrpSpPr>
        <p:grpSpPr>
          <a:xfrm>
            <a:off x="1270000" y="3683571"/>
            <a:ext cx="5997309" cy="1765653"/>
            <a:chOff x="0" y="0"/>
            <a:chExt cx="5997308" cy="1765651"/>
          </a:xfrm>
        </p:grpSpPr>
        <p:sp>
          <p:nvSpPr>
            <p:cNvPr id="1590" name="Rectangle"/>
            <p:cNvSpPr/>
            <p:nvPr/>
          </p:nvSpPr>
          <p:spPr>
            <a:xfrm>
              <a:off x="1038" y="-1"/>
              <a:ext cx="599627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91" name="We use a Makefil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use a </a:t>
              </a:r>
              <a:r>
                <a:rPr b="1"/>
                <a:t>Makefile</a:t>
              </a:r>
            </a:p>
          </p:txBody>
        </p:sp>
        <p:sp>
          <p:nvSpPr>
            <p:cNvPr id="159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597" name="Group"/>
          <p:cNvGrpSpPr/>
          <p:nvPr/>
        </p:nvGrpSpPr>
        <p:grpSpPr>
          <a:xfrm>
            <a:off x="1270000" y="5068523"/>
            <a:ext cx="7022966" cy="1765653"/>
            <a:chOff x="0" y="0"/>
            <a:chExt cx="7022965" cy="1765651"/>
          </a:xfrm>
        </p:grpSpPr>
        <p:sp>
          <p:nvSpPr>
            <p:cNvPr id="1594" name="Rectangle"/>
            <p:cNvSpPr/>
            <p:nvPr/>
          </p:nvSpPr>
          <p:spPr>
            <a:xfrm>
              <a:off x="1038" y="-1"/>
              <a:ext cx="702192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95" name="Write the functionalit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Write the </a:t>
              </a:r>
              <a:r>
                <a:rPr b="1"/>
                <a:t>functionality</a:t>
              </a:r>
            </a:p>
          </p:txBody>
        </p:sp>
        <p:sp>
          <p:nvSpPr>
            <p:cNvPr id="159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01" name="Group"/>
          <p:cNvGrpSpPr/>
          <p:nvPr/>
        </p:nvGrpSpPr>
        <p:grpSpPr>
          <a:xfrm>
            <a:off x="1270000" y="6453475"/>
            <a:ext cx="7865241" cy="1765653"/>
            <a:chOff x="0" y="0"/>
            <a:chExt cx="7865240" cy="1765651"/>
          </a:xfrm>
        </p:grpSpPr>
        <p:sp>
          <p:nvSpPr>
            <p:cNvPr id="1598" name="Rectangle"/>
            <p:cNvSpPr/>
            <p:nvPr/>
          </p:nvSpPr>
          <p:spPr>
            <a:xfrm>
              <a:off x="1038" y="-1"/>
              <a:ext cx="7864203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599" name="Unit test each component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Unit test</a:t>
              </a:r>
              <a:r>
                <a:t> each component</a:t>
              </a:r>
            </a:p>
          </p:txBody>
        </p:sp>
        <p:sp>
          <p:nvSpPr>
            <p:cNvPr id="160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05" name="Group"/>
          <p:cNvGrpSpPr/>
          <p:nvPr/>
        </p:nvGrpSpPr>
        <p:grpSpPr>
          <a:xfrm>
            <a:off x="1270000" y="7838427"/>
            <a:ext cx="9675815" cy="1765653"/>
            <a:chOff x="0" y="0"/>
            <a:chExt cx="9675814" cy="1765651"/>
          </a:xfrm>
        </p:grpSpPr>
        <p:sp>
          <p:nvSpPr>
            <p:cNvPr id="1602" name="Rectangle"/>
            <p:cNvSpPr/>
            <p:nvPr/>
          </p:nvSpPr>
          <p:spPr>
            <a:xfrm>
              <a:off x="1038" y="-1"/>
              <a:ext cx="967477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03" name="Integration test the whole servic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rPr b="1"/>
                <a:t>Integration test</a:t>
              </a:r>
              <a:r>
                <a:t> the whole service</a:t>
              </a:r>
            </a:p>
          </p:txBody>
        </p:sp>
        <p:sp>
          <p:nvSpPr>
            <p:cNvPr id="160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09" name="Group"/>
          <p:cNvGrpSpPr/>
          <p:nvPr/>
        </p:nvGrpSpPr>
        <p:grpSpPr>
          <a:xfrm>
            <a:off x="1270000" y="9223379"/>
            <a:ext cx="6705473" cy="1765653"/>
            <a:chOff x="0" y="0"/>
            <a:chExt cx="6705472" cy="1765651"/>
          </a:xfrm>
        </p:grpSpPr>
        <p:sp>
          <p:nvSpPr>
            <p:cNvPr id="1606" name="Rectangle"/>
            <p:cNvSpPr/>
            <p:nvPr/>
          </p:nvSpPr>
          <p:spPr>
            <a:xfrm>
              <a:off x="1038" y="-1"/>
              <a:ext cx="670443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07" name="Write swagger doc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Write </a:t>
              </a:r>
              <a:r>
                <a:rPr b="1"/>
                <a:t>swagger</a:t>
              </a:r>
              <a:r>
                <a:t> docs</a:t>
              </a:r>
            </a:p>
          </p:txBody>
        </p:sp>
        <p:sp>
          <p:nvSpPr>
            <p:cNvPr id="160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10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7" grpId="2"/>
      <p:bldP build="whole" bldLvl="1" animBg="1" rev="0" advAuto="0" spid="1605" grpId="4"/>
      <p:bldP build="whole" bldLvl="1" animBg="1" rev="0" advAuto="0" spid="1609" grpId="5"/>
      <p:bldP build="whole" bldLvl="1" animBg="1" rev="0" advAuto="0" spid="1601" grpId="3"/>
      <p:bldP build="whole" bldLvl="1" animBg="1" rev="0" advAuto="0" spid="159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no no.gif" descr="no n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4670" y="-53252"/>
            <a:ext cx="24573340" cy="13822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How we test?"/>
          <p:cNvSpPr txBox="1"/>
          <p:nvPr>
            <p:ph type="title"/>
          </p:nvPr>
        </p:nvSpPr>
        <p:spPr>
          <a:xfrm>
            <a:off x="8106666" y="1143000"/>
            <a:ext cx="817066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How we test?</a:t>
            </a:r>
          </a:p>
        </p:txBody>
      </p:sp>
      <p:grpSp>
        <p:nvGrpSpPr>
          <p:cNvPr id="1616" name="Group"/>
          <p:cNvGrpSpPr/>
          <p:nvPr/>
        </p:nvGrpSpPr>
        <p:grpSpPr>
          <a:xfrm>
            <a:off x="1270000" y="3865352"/>
            <a:ext cx="6748882" cy="991304"/>
            <a:chOff x="0" y="0"/>
            <a:chExt cx="6748881" cy="991303"/>
          </a:xfrm>
        </p:grpSpPr>
        <p:sp>
          <p:nvSpPr>
            <p:cNvPr id="1613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14" name="go test ./..."/>
            <p:cNvSpPr txBox="1"/>
            <p:nvPr/>
          </p:nvSpPr>
          <p:spPr>
            <a:xfrm>
              <a:off x="906570" y="62264"/>
              <a:ext cx="4330316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test ./...</a:t>
              </a:r>
            </a:p>
          </p:txBody>
        </p:sp>
        <p:sp>
          <p:nvSpPr>
            <p:cNvPr id="161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20" name="Group"/>
          <p:cNvGrpSpPr/>
          <p:nvPr/>
        </p:nvGrpSpPr>
        <p:grpSpPr>
          <a:xfrm>
            <a:off x="1270000" y="5388688"/>
            <a:ext cx="12681045" cy="1765653"/>
            <a:chOff x="0" y="0"/>
            <a:chExt cx="12681044" cy="1765651"/>
          </a:xfrm>
        </p:grpSpPr>
        <p:sp>
          <p:nvSpPr>
            <p:cNvPr id="1617" name="Rectangle"/>
            <p:cNvSpPr/>
            <p:nvPr/>
          </p:nvSpPr>
          <p:spPr>
            <a:xfrm>
              <a:off x="1038" y="-1"/>
              <a:ext cx="1268000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18" name="Use testify for test suites, assertions &amp; mock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Use </a:t>
              </a:r>
              <a:r>
                <a:rPr b="1"/>
                <a:t>testify</a:t>
              </a:r>
              <a:r>
                <a:t> for test </a:t>
              </a:r>
              <a:r>
                <a:rPr b="1"/>
                <a:t>suites</a:t>
              </a:r>
              <a:r>
                <a:t>, </a:t>
              </a:r>
              <a:r>
                <a:rPr b="1"/>
                <a:t>assertions</a:t>
              </a:r>
              <a:r>
                <a:t> &amp; </a:t>
              </a:r>
              <a:r>
                <a:rPr b="1"/>
                <a:t>mocks</a:t>
              </a:r>
            </a:p>
          </p:txBody>
        </p:sp>
        <p:sp>
          <p:nvSpPr>
            <p:cNvPr id="161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21" name="flask.png" descr="flas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0" grpId="2"/>
      <p:bldP build="whole" bldLvl="1" animBg="1" rev="0" advAuto="0" spid="1616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5066" y="858989"/>
            <a:ext cx="9296401" cy="6136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635" y="1135153"/>
            <a:ext cx="11179517" cy="1144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5066" y="7999570"/>
            <a:ext cx="9296401" cy="5600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8" name="Group"/>
          <p:cNvGrpSpPr/>
          <p:nvPr/>
        </p:nvGrpSpPr>
        <p:grpSpPr>
          <a:xfrm>
            <a:off x="760765" y="536898"/>
            <a:ext cx="4406285" cy="1270001"/>
            <a:chOff x="0" y="312737"/>
            <a:chExt cx="4406283" cy="1270000"/>
          </a:xfrm>
        </p:grpSpPr>
        <p:sp>
          <p:nvSpPr>
            <p:cNvPr id="1626" name="controllers/comme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controllers/comments.go</a:t>
              </a:r>
            </a:p>
          </p:txBody>
        </p:sp>
        <p:sp>
          <p:nvSpPr>
            <p:cNvPr id="1627" name="Rectangle"/>
            <p:cNvSpPr/>
            <p:nvPr/>
          </p:nvSpPr>
          <p:spPr>
            <a:xfrm>
              <a:off x="80498" y="569573"/>
              <a:ext cx="4325786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31" name="Group"/>
          <p:cNvGrpSpPr/>
          <p:nvPr/>
        </p:nvGrpSpPr>
        <p:grpSpPr>
          <a:xfrm>
            <a:off x="12464253" y="293435"/>
            <a:ext cx="1749481" cy="1270001"/>
            <a:chOff x="0" y="312737"/>
            <a:chExt cx="1749479" cy="1270000"/>
          </a:xfrm>
        </p:grpSpPr>
        <p:sp>
          <p:nvSpPr>
            <p:cNvPr id="1629" name="main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main.go</a:t>
              </a:r>
            </a:p>
          </p:txBody>
        </p:sp>
        <p:sp>
          <p:nvSpPr>
            <p:cNvPr id="1630" name="Rectangle"/>
            <p:cNvSpPr/>
            <p:nvPr/>
          </p:nvSpPr>
          <p:spPr>
            <a:xfrm>
              <a:off x="80498" y="569573"/>
              <a:ext cx="166898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34" name="Group"/>
          <p:cNvGrpSpPr/>
          <p:nvPr/>
        </p:nvGrpSpPr>
        <p:grpSpPr>
          <a:xfrm>
            <a:off x="12464253" y="7475875"/>
            <a:ext cx="4019370" cy="1270001"/>
            <a:chOff x="0" y="312737"/>
            <a:chExt cx="4019368" cy="1270000"/>
          </a:xfrm>
        </p:grpSpPr>
        <p:sp>
          <p:nvSpPr>
            <p:cNvPr id="1632" name="services/comments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services/comments.go</a:t>
              </a:r>
            </a:p>
          </p:txBody>
        </p:sp>
        <p:sp>
          <p:nvSpPr>
            <p:cNvPr id="1633" name="Rectangle"/>
            <p:cNvSpPr/>
            <p:nvPr/>
          </p:nvSpPr>
          <p:spPr>
            <a:xfrm>
              <a:off x="80498" y="569573"/>
              <a:ext cx="3938871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35" name="flask.png" descr="flas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6" name="Rectangle"/>
          <p:cNvSpPr/>
          <p:nvPr/>
        </p:nvSpPr>
        <p:spPr>
          <a:xfrm>
            <a:off x="2989089" y="5440155"/>
            <a:ext cx="7030876" cy="4528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37" name="Rectangle"/>
          <p:cNvSpPr/>
          <p:nvPr/>
        </p:nvSpPr>
        <p:spPr>
          <a:xfrm>
            <a:off x="14025388" y="3293855"/>
            <a:ext cx="7624026" cy="45284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5" grpId="8"/>
      <p:bldP build="whole" bldLvl="1" animBg="1" rev="0" advAuto="0" spid="1634" grpId="7"/>
      <p:bldP build="whole" bldLvl="1" animBg="1" rev="0" advAuto="0" spid="1624" grpId="5"/>
      <p:bldP build="whole" bldLvl="1" animBg="1" rev="0" advAuto="0" spid="1623" grpId="2"/>
      <p:bldP build="whole" bldLvl="1" animBg="1" rev="0" advAuto="0" spid="1636" grpId="6"/>
      <p:bldP build="whole" bldLvl="1" animBg="1" rev="0" advAuto="0" spid="1628" grpId="4"/>
      <p:bldP build="whole" bldLvl="1" animBg="1" rev="0" advAuto="0" spid="1637" grpId="3"/>
      <p:bldP build="whole" bldLvl="1" animBg="1" rev="0" advAuto="0" spid="1631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473" y="1971132"/>
            <a:ext cx="8121782" cy="1078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2691" y="1956313"/>
            <a:ext cx="6885055" cy="10819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53427" y="4311650"/>
            <a:ext cx="8547101" cy="6108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4" name="Group"/>
          <p:cNvGrpSpPr/>
          <p:nvPr/>
        </p:nvGrpSpPr>
        <p:grpSpPr>
          <a:xfrm>
            <a:off x="467727" y="1380737"/>
            <a:ext cx="4779307" cy="1270001"/>
            <a:chOff x="0" y="312737"/>
            <a:chExt cx="4779305" cy="1270000"/>
          </a:xfrm>
        </p:grpSpPr>
        <p:sp>
          <p:nvSpPr>
            <p:cNvPr id="1642" name="services/comment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services/comments_test.go</a:t>
              </a:r>
            </a:p>
          </p:txBody>
        </p:sp>
        <p:sp>
          <p:nvSpPr>
            <p:cNvPr id="1643" name="Rectangle"/>
            <p:cNvSpPr/>
            <p:nvPr/>
          </p:nvSpPr>
          <p:spPr>
            <a:xfrm>
              <a:off x="80498" y="569573"/>
              <a:ext cx="4698808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47" name="Group"/>
          <p:cNvGrpSpPr/>
          <p:nvPr/>
        </p:nvGrpSpPr>
        <p:grpSpPr>
          <a:xfrm>
            <a:off x="8471555" y="1380737"/>
            <a:ext cx="5126850" cy="1270001"/>
            <a:chOff x="0" y="312737"/>
            <a:chExt cx="5126849" cy="1270000"/>
          </a:xfrm>
        </p:grpSpPr>
        <p:sp>
          <p:nvSpPr>
            <p:cNvPr id="1645" name="controllers/comment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controllers/comments_test.go</a:t>
              </a:r>
            </a:p>
          </p:txBody>
        </p:sp>
        <p:sp>
          <p:nvSpPr>
            <p:cNvPr id="1646" name="Rectangle"/>
            <p:cNvSpPr/>
            <p:nvPr/>
          </p:nvSpPr>
          <p:spPr>
            <a:xfrm>
              <a:off x="80498" y="569573"/>
              <a:ext cx="50463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50" name="Group"/>
          <p:cNvGrpSpPr/>
          <p:nvPr/>
        </p:nvGrpSpPr>
        <p:grpSpPr>
          <a:xfrm>
            <a:off x="15476283" y="3734886"/>
            <a:ext cx="5126850" cy="1270001"/>
            <a:chOff x="0" y="312737"/>
            <a:chExt cx="5126849" cy="1270000"/>
          </a:xfrm>
        </p:grpSpPr>
        <p:sp>
          <p:nvSpPr>
            <p:cNvPr id="1648" name="controllers/mocks_test.go"/>
            <p:cNvSpPr/>
            <p:nvPr/>
          </p:nvSpPr>
          <p:spPr>
            <a:xfrm>
              <a:off x="0" y="3127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22222"/>
                  </a:solidFill>
                </a:defRPr>
              </a:lvl1pPr>
            </a:lstStyle>
            <a:p>
              <a:pPr/>
              <a:r>
                <a:t>controllers/mocks_test.go</a:t>
              </a:r>
            </a:p>
          </p:txBody>
        </p:sp>
        <p:sp>
          <p:nvSpPr>
            <p:cNvPr id="1649" name="Rectangle"/>
            <p:cNvSpPr/>
            <p:nvPr/>
          </p:nvSpPr>
          <p:spPr>
            <a:xfrm>
              <a:off x="80498" y="569573"/>
              <a:ext cx="5046352" cy="140930"/>
            </a:xfrm>
            <a:prstGeom prst="rect">
              <a:avLst/>
            </a:prstGeom>
            <a:solidFill>
              <a:srgbClr val="00BCD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51" name="flask.png" descr="flas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5000" y="1905000"/>
            <a:ext cx="1270000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2" name="Rectangle"/>
          <p:cNvSpPr/>
          <p:nvPr/>
        </p:nvSpPr>
        <p:spPr>
          <a:xfrm>
            <a:off x="8954956" y="6067963"/>
            <a:ext cx="6370783" cy="5220255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53" name="Rectangle"/>
          <p:cNvSpPr/>
          <p:nvPr/>
        </p:nvSpPr>
        <p:spPr>
          <a:xfrm>
            <a:off x="8954956" y="2317775"/>
            <a:ext cx="3585395" cy="74139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54" name="Rectangle"/>
          <p:cNvSpPr/>
          <p:nvPr/>
        </p:nvSpPr>
        <p:spPr>
          <a:xfrm>
            <a:off x="16285410" y="5067563"/>
            <a:ext cx="1933613" cy="398547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55" name="Rectangle"/>
          <p:cNvSpPr/>
          <p:nvPr/>
        </p:nvSpPr>
        <p:spPr>
          <a:xfrm>
            <a:off x="780104" y="6515515"/>
            <a:ext cx="6082386" cy="3972379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56" name="Rectangle"/>
          <p:cNvSpPr/>
          <p:nvPr/>
        </p:nvSpPr>
        <p:spPr>
          <a:xfrm>
            <a:off x="16292484" y="8079347"/>
            <a:ext cx="7295329" cy="1721264"/>
          </a:xfrm>
          <a:prstGeom prst="rect">
            <a:avLst/>
          </a:prstGeom>
          <a:ln w="50800">
            <a:solidFill>
              <a:srgbClr val="F3F7F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7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"/>
                            </p:stCondLst>
                            <p:childTnLst>
                              <p:par>
                                <p:cTn id="49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7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7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6" grpId="11"/>
      <p:bldP build="whole" bldLvl="1" animBg="1" rev="0" advAuto="0" spid="1647" grpId="4"/>
      <p:bldP build="whole" bldLvl="1" animBg="1" rev="0" advAuto="0" spid="1644" grpId="1"/>
      <p:bldP build="whole" bldLvl="1" animBg="1" rev="0" advAuto="0" spid="1655" grpId="3"/>
      <p:bldP build="whole" bldLvl="1" animBg="1" rev="0" advAuto="0" spid="1650" grpId="8"/>
      <p:bldP build="whole" bldLvl="1" animBg="1" rev="0" advAuto="0" spid="1654" grpId="10"/>
      <p:bldP build="whole" bldLvl="1" animBg="1" rev="0" advAuto="0" spid="1640" grpId="5"/>
      <p:bldP build="whole" bldLvl="1" animBg="1" rev="0" advAuto="0" spid="1639" grpId="2"/>
      <p:bldP build="whole" bldLvl="1" animBg="1" rev="0" advAuto="0" spid="1652" grpId="7"/>
      <p:bldP build="whole" bldLvl="1" animBg="1" rev="0" advAuto="0" spid="1653" grpId="6"/>
      <p:bldP build="whole" bldLvl="1" animBg="1" rev="0" advAuto="0" spid="1641" grpId="9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How we document?"/>
          <p:cNvSpPr txBox="1"/>
          <p:nvPr>
            <p:ph type="title"/>
          </p:nvPr>
        </p:nvSpPr>
        <p:spPr>
          <a:xfrm>
            <a:off x="8106666" y="1143000"/>
            <a:ext cx="817066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How we document?</a:t>
            </a:r>
          </a:p>
        </p:txBody>
      </p:sp>
      <p:grpSp>
        <p:nvGrpSpPr>
          <p:cNvPr id="1662" name="Group"/>
          <p:cNvGrpSpPr/>
          <p:nvPr/>
        </p:nvGrpSpPr>
        <p:grpSpPr>
          <a:xfrm>
            <a:off x="1270000" y="3683571"/>
            <a:ext cx="6675794" cy="1765653"/>
            <a:chOff x="0" y="0"/>
            <a:chExt cx="6675793" cy="1765651"/>
          </a:xfrm>
        </p:grpSpPr>
        <p:sp>
          <p:nvSpPr>
            <p:cNvPr id="1659" name="Rectangle"/>
            <p:cNvSpPr/>
            <p:nvPr/>
          </p:nvSpPr>
          <p:spPr>
            <a:xfrm>
              <a:off x="1038" y="-1"/>
              <a:ext cx="667475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60" name="We use // comment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use </a:t>
              </a:r>
              <a:r>
                <a:rPr b="1"/>
                <a:t>// comments</a:t>
              </a:r>
            </a:p>
          </p:txBody>
        </p:sp>
        <p:sp>
          <p:nvSpPr>
            <p:cNvPr id="166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66" name="Group"/>
          <p:cNvGrpSpPr/>
          <p:nvPr/>
        </p:nvGrpSpPr>
        <p:grpSpPr>
          <a:xfrm>
            <a:off x="1269999" y="5091888"/>
            <a:ext cx="16813192" cy="991304"/>
            <a:chOff x="0" y="0"/>
            <a:chExt cx="16813190" cy="991303"/>
          </a:xfrm>
        </p:grpSpPr>
        <p:sp>
          <p:nvSpPr>
            <p:cNvPr id="1663" name="Rectangle"/>
            <p:cNvSpPr/>
            <p:nvPr/>
          </p:nvSpPr>
          <p:spPr>
            <a:xfrm>
              <a:off x="1038" y="-1"/>
              <a:ext cx="1673997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64" name="We document any exported symbols, except implementations"/>
            <p:cNvSpPr/>
            <p:nvPr/>
          </p:nvSpPr>
          <p:spPr>
            <a:xfrm>
              <a:off x="906570" y="495651"/>
              <a:ext cx="159066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document any </a:t>
              </a:r>
              <a:r>
                <a:rPr b="1"/>
                <a:t>exported symbols</a:t>
              </a:r>
              <a:r>
                <a:t>, except implementations</a:t>
              </a:r>
            </a:p>
          </p:txBody>
        </p:sp>
        <p:sp>
          <p:nvSpPr>
            <p:cNvPr id="166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70" name="Group"/>
          <p:cNvGrpSpPr/>
          <p:nvPr/>
        </p:nvGrpSpPr>
        <p:grpSpPr>
          <a:xfrm>
            <a:off x="1270000" y="6500204"/>
            <a:ext cx="14973076" cy="991305"/>
            <a:chOff x="0" y="0"/>
            <a:chExt cx="14973075" cy="991303"/>
          </a:xfrm>
        </p:grpSpPr>
        <p:sp>
          <p:nvSpPr>
            <p:cNvPr id="1667" name="Rectangle"/>
            <p:cNvSpPr/>
            <p:nvPr/>
          </p:nvSpPr>
          <p:spPr>
            <a:xfrm>
              <a:off x="1038" y="-1"/>
              <a:ext cx="14972038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68" name="We optionally document un exported(private) symbols"/>
            <p:cNvSpPr/>
            <p:nvPr/>
          </p:nvSpPr>
          <p:spPr>
            <a:xfrm>
              <a:off x="906570" y="495651"/>
              <a:ext cx="139412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optionally document </a:t>
              </a:r>
              <a:r>
                <a:rPr b="1"/>
                <a:t>un exported</a:t>
              </a:r>
              <a:r>
                <a:t>(private) symbols</a:t>
              </a:r>
            </a:p>
          </p:txBody>
        </p:sp>
        <p:sp>
          <p:nvSpPr>
            <p:cNvPr id="166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71" name="171-1719560_source-https-github-gopher.png" descr="171-1719560_source-https-github-goph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826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6" grpId="2"/>
      <p:bldP build="whole" bldLvl="1" animBg="1" rev="0" advAuto="0" spid="1670" grpId="3"/>
      <p:bldP build="whole" bldLvl="1" animBg="1" rev="0" advAuto="0" spid="1662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What code style we use?"/>
          <p:cNvSpPr txBox="1"/>
          <p:nvPr>
            <p:ph type="title"/>
          </p:nvPr>
        </p:nvSpPr>
        <p:spPr>
          <a:xfrm>
            <a:off x="6679843" y="1143000"/>
            <a:ext cx="1102431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What code style we use?</a:t>
            </a:r>
          </a:p>
        </p:txBody>
      </p:sp>
      <p:grpSp>
        <p:nvGrpSpPr>
          <p:cNvPr id="1677" name="Group"/>
          <p:cNvGrpSpPr/>
          <p:nvPr/>
        </p:nvGrpSpPr>
        <p:grpSpPr>
          <a:xfrm>
            <a:off x="1270000" y="3989208"/>
            <a:ext cx="6748882" cy="991305"/>
            <a:chOff x="0" y="0"/>
            <a:chExt cx="6748881" cy="991303"/>
          </a:xfrm>
        </p:grpSpPr>
        <p:sp>
          <p:nvSpPr>
            <p:cNvPr id="1674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75" name="go fm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fmt ./...</a:t>
              </a:r>
            </a:p>
          </p:txBody>
        </p:sp>
        <p:sp>
          <p:nvSpPr>
            <p:cNvPr id="1676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81" name="Group"/>
          <p:cNvGrpSpPr/>
          <p:nvPr/>
        </p:nvGrpSpPr>
        <p:grpSpPr>
          <a:xfrm>
            <a:off x="1270000" y="5357287"/>
            <a:ext cx="6748882" cy="991305"/>
            <a:chOff x="0" y="0"/>
            <a:chExt cx="6748881" cy="991303"/>
          </a:xfrm>
        </p:grpSpPr>
        <p:sp>
          <p:nvSpPr>
            <p:cNvPr id="1678" name="Rectangle"/>
            <p:cNvSpPr/>
            <p:nvPr/>
          </p:nvSpPr>
          <p:spPr>
            <a:xfrm>
              <a:off x="1038" y="0"/>
              <a:ext cx="6747844" cy="991304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79" name="go vet ./..."/>
            <p:cNvSpPr txBox="1"/>
            <p:nvPr/>
          </p:nvSpPr>
          <p:spPr>
            <a:xfrm>
              <a:off x="906570" y="62264"/>
              <a:ext cx="4009182" cy="866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lvl1pPr>
            </a:lstStyle>
            <a:p>
              <a:pPr/>
              <a:r>
                <a:t>go vet ./...</a:t>
              </a:r>
            </a:p>
          </p:txBody>
        </p:sp>
        <p:sp>
          <p:nvSpPr>
            <p:cNvPr id="168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64DD1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82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1" grpId="2"/>
      <p:bldP build="whole" bldLvl="1" animBg="1" rev="0" advAuto="0" spid="1677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How we deploy?"/>
          <p:cNvSpPr txBox="1"/>
          <p:nvPr>
            <p:ph type="title"/>
          </p:nvPr>
        </p:nvSpPr>
        <p:spPr>
          <a:xfrm>
            <a:off x="7910095" y="1143000"/>
            <a:ext cx="8563809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How we deploy?</a:t>
            </a:r>
          </a:p>
        </p:txBody>
      </p:sp>
      <p:grpSp>
        <p:nvGrpSpPr>
          <p:cNvPr id="1688" name="Group"/>
          <p:cNvGrpSpPr/>
          <p:nvPr/>
        </p:nvGrpSpPr>
        <p:grpSpPr>
          <a:xfrm>
            <a:off x="1270000" y="3884759"/>
            <a:ext cx="11174077" cy="1765653"/>
            <a:chOff x="0" y="0"/>
            <a:chExt cx="11174076" cy="1765651"/>
          </a:xfrm>
        </p:grpSpPr>
        <p:sp>
          <p:nvSpPr>
            <p:cNvPr id="1685" name="Rectangle"/>
            <p:cNvSpPr/>
            <p:nvPr/>
          </p:nvSpPr>
          <p:spPr>
            <a:xfrm>
              <a:off x="1038" y="-1"/>
              <a:ext cx="11173039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86" name="Compile the code &amp; generate the binar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Compile the code &amp; generate the </a:t>
              </a:r>
              <a:r>
                <a:rPr b="1"/>
                <a:t>binary</a:t>
              </a:r>
            </a:p>
          </p:txBody>
        </p:sp>
        <p:sp>
          <p:nvSpPr>
            <p:cNvPr id="168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92" name="Group"/>
          <p:cNvGrpSpPr/>
          <p:nvPr/>
        </p:nvGrpSpPr>
        <p:grpSpPr>
          <a:xfrm>
            <a:off x="1270000" y="5252838"/>
            <a:ext cx="9102783" cy="1765653"/>
            <a:chOff x="0" y="0"/>
            <a:chExt cx="9102782" cy="1765651"/>
          </a:xfrm>
        </p:grpSpPr>
        <p:sp>
          <p:nvSpPr>
            <p:cNvPr id="1689" name="Rectangle"/>
            <p:cNvSpPr/>
            <p:nvPr/>
          </p:nvSpPr>
          <p:spPr>
            <a:xfrm>
              <a:off x="1038" y="-1"/>
              <a:ext cx="910174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90" name="Create a daemon for the binary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Create a </a:t>
              </a:r>
              <a:r>
                <a:rPr b="1"/>
                <a:t>daemon</a:t>
              </a:r>
              <a:r>
                <a:t> for the binary</a:t>
              </a:r>
            </a:p>
          </p:txBody>
        </p:sp>
        <p:sp>
          <p:nvSpPr>
            <p:cNvPr id="169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696" name="Group"/>
          <p:cNvGrpSpPr/>
          <p:nvPr/>
        </p:nvGrpSpPr>
        <p:grpSpPr>
          <a:xfrm>
            <a:off x="1270000" y="6620917"/>
            <a:ext cx="7319282" cy="1765653"/>
            <a:chOff x="0" y="0"/>
            <a:chExt cx="7319281" cy="1765651"/>
          </a:xfrm>
        </p:grpSpPr>
        <p:sp>
          <p:nvSpPr>
            <p:cNvPr id="1693" name="Rectangle"/>
            <p:cNvSpPr/>
            <p:nvPr/>
          </p:nvSpPr>
          <p:spPr>
            <a:xfrm>
              <a:off x="1038" y="-1"/>
              <a:ext cx="7318244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94" name="Proxy it using i. e. Nginx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Proxy it using i. e. </a:t>
              </a:r>
              <a:r>
                <a:rPr b="1"/>
                <a:t>Nginx</a:t>
              </a:r>
            </a:p>
          </p:txBody>
        </p:sp>
        <p:sp>
          <p:nvSpPr>
            <p:cNvPr id="169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697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1" name="Group"/>
          <p:cNvGrpSpPr/>
          <p:nvPr/>
        </p:nvGrpSpPr>
        <p:grpSpPr>
          <a:xfrm>
            <a:off x="1270000" y="7988996"/>
            <a:ext cx="4596459" cy="1765653"/>
            <a:chOff x="0" y="0"/>
            <a:chExt cx="4596458" cy="1765651"/>
          </a:xfrm>
        </p:grpSpPr>
        <p:sp>
          <p:nvSpPr>
            <p:cNvPr id="1698" name="Rectangle"/>
            <p:cNvSpPr/>
            <p:nvPr/>
          </p:nvSpPr>
          <p:spPr>
            <a:xfrm>
              <a:off x="1038" y="-1"/>
              <a:ext cx="4595421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699" name="We use AW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We use </a:t>
              </a:r>
              <a:r>
                <a:rPr b="1"/>
                <a:t>AWS</a:t>
              </a:r>
            </a:p>
          </p:txBody>
        </p:sp>
        <p:sp>
          <p:nvSpPr>
            <p:cNvPr id="1700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6" grpId="3"/>
      <p:bldP build="whole" bldLvl="1" animBg="1" rev="0" advAuto="0" spid="1692" grpId="2"/>
      <p:bldP build="whole" bldLvl="1" animBg="1" rev="0" advAuto="0" spid="1688" grpId="1"/>
      <p:bldP build="whole" bldLvl="1" animBg="1" rev="0" advAuto="0" spid="1701" grpId="4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which orm we use?"/>
          <p:cNvSpPr txBox="1"/>
          <p:nvPr>
            <p:ph type="title"/>
          </p:nvPr>
        </p:nvSpPr>
        <p:spPr>
          <a:xfrm>
            <a:off x="7943088" y="1143000"/>
            <a:ext cx="849782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which orm we use?</a:t>
            </a:r>
          </a:p>
        </p:txBody>
      </p:sp>
      <p:sp>
        <p:nvSpPr>
          <p:cNvPr id="1704" name="We Don’t"/>
          <p:cNvSpPr txBox="1"/>
          <p:nvPr/>
        </p:nvSpPr>
        <p:spPr>
          <a:xfrm>
            <a:off x="9065742" y="5865812"/>
            <a:ext cx="6252516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06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We Don’t</a:t>
            </a:r>
          </a:p>
        </p:txBody>
      </p:sp>
      <p:pic>
        <p:nvPicPr>
          <p:cNvPr id="1705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What frameworks we use?"/>
          <p:cNvSpPr txBox="1"/>
          <p:nvPr>
            <p:ph type="title"/>
          </p:nvPr>
        </p:nvSpPr>
        <p:spPr>
          <a:xfrm>
            <a:off x="6538878" y="1143000"/>
            <a:ext cx="1130624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What frameworks we use?</a:t>
            </a:r>
          </a:p>
        </p:txBody>
      </p:sp>
      <p:sp>
        <p:nvSpPr>
          <p:cNvPr id="1708" name="We Don’t"/>
          <p:cNvSpPr txBox="1"/>
          <p:nvPr/>
        </p:nvSpPr>
        <p:spPr>
          <a:xfrm>
            <a:off x="9065742" y="5865812"/>
            <a:ext cx="6252516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06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We Don’t</a:t>
            </a:r>
          </a:p>
        </p:txBody>
      </p:sp>
      <p:pic>
        <p:nvPicPr>
          <p:cNvPr id="1709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Libraries?"/>
          <p:cNvSpPr txBox="1"/>
          <p:nvPr>
            <p:ph type="title"/>
          </p:nvPr>
        </p:nvSpPr>
        <p:spPr>
          <a:xfrm>
            <a:off x="6538878" y="1143000"/>
            <a:ext cx="11306243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Libraries?</a:t>
            </a:r>
          </a:p>
        </p:txBody>
      </p:sp>
      <p:sp>
        <p:nvSpPr>
          <p:cNvPr id="1712" name="Yes, PLEASE!"/>
          <p:cNvSpPr txBox="1"/>
          <p:nvPr/>
        </p:nvSpPr>
        <p:spPr>
          <a:xfrm>
            <a:off x="7932915" y="5865812"/>
            <a:ext cx="8518170" cy="198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06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Yes, PLEASE!</a:t>
            </a:r>
          </a:p>
        </p:txBody>
      </p:sp>
      <p:pic>
        <p:nvPicPr>
          <p:cNvPr id="1713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How we handle errors?"/>
          <p:cNvSpPr txBox="1"/>
          <p:nvPr>
            <p:ph type="title"/>
          </p:nvPr>
        </p:nvSpPr>
        <p:spPr>
          <a:xfrm>
            <a:off x="7144554" y="1143000"/>
            <a:ext cx="10094891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How we handle errors?</a:t>
            </a:r>
          </a:p>
        </p:txBody>
      </p:sp>
      <p:grpSp>
        <p:nvGrpSpPr>
          <p:cNvPr id="1718" name="Group"/>
          <p:cNvGrpSpPr/>
          <p:nvPr/>
        </p:nvGrpSpPr>
        <p:grpSpPr>
          <a:xfrm>
            <a:off x="4709108" y="4421978"/>
            <a:ext cx="14965784" cy="6038463"/>
            <a:chOff x="0" y="0"/>
            <a:chExt cx="14965782" cy="6038461"/>
          </a:xfrm>
        </p:grpSpPr>
        <p:sp>
          <p:nvSpPr>
            <p:cNvPr id="1716" name="Rectangle"/>
            <p:cNvSpPr/>
            <p:nvPr/>
          </p:nvSpPr>
          <p:spPr>
            <a:xfrm>
              <a:off x="0" y="0"/>
              <a:ext cx="14965783" cy="6038462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17" name="if err != nil {…"/>
            <p:cNvSpPr txBox="1"/>
            <p:nvPr/>
          </p:nvSpPr>
          <p:spPr>
            <a:xfrm>
              <a:off x="1055485" y="763392"/>
              <a:ext cx="13459694" cy="4638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spcBef>
                  <a:spcPts val="0"/>
                </a:spcBef>
                <a:defRPr sz="8700"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rPr>
                  <a:solidFill>
                    <a:schemeClr val="accent6">
                      <a:hueOff val="-2153150"/>
                      <a:satOff val="-11264"/>
                      <a:lumOff val="-15786"/>
                    </a:schemeClr>
                  </a:solidFill>
                </a:rPr>
                <a:t>if</a:t>
              </a:r>
              <a:r>
                <a:t> </a:t>
              </a:r>
              <a:r>
                <a:rPr>
                  <a:solidFill>
                    <a:schemeClr val="accent4">
                      <a:hueOff val="-667846"/>
                      <a:satOff val="2144"/>
                      <a:lumOff val="-5984"/>
                    </a:schemeClr>
                  </a:solidFill>
                </a:rPr>
                <a:t>err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!=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nil</a:t>
              </a:r>
              <a:r>
                <a:t> </a:t>
              </a:r>
              <a:r>
                <a:rPr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</a:rPr>
                <a:t>{</a:t>
              </a:r>
            </a:p>
            <a:p>
              <a:pPr lvl="1">
                <a:spcBef>
                  <a:spcPts val="0"/>
                </a:spcBef>
                <a:defRPr sz="8700"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    // do something</a:t>
              </a:r>
            </a:p>
            <a:p>
              <a:pPr>
                <a:spcBef>
                  <a:spcPts val="0"/>
                </a:spcBef>
                <a:defRPr sz="8700">
                  <a:solidFill>
                    <a:schemeClr val="accent1">
                      <a:hueOff val="-84091"/>
                      <a:satOff val="15316"/>
                      <a:lumOff val="24313"/>
                    </a:schemeClr>
                  </a:solidFill>
                  <a:latin typeface="Meslo LG M for Powerline"/>
                  <a:ea typeface="Meslo LG M for Powerline"/>
                  <a:cs typeface="Meslo LG M for Powerline"/>
                  <a:sym typeface="Meslo LG M for Powerline"/>
                </a:defRPr>
              </a:pPr>
              <a:r>
                <a:t>}</a:t>
              </a:r>
            </a:p>
          </p:txBody>
        </p:sp>
      </p:grpSp>
      <p:pic>
        <p:nvPicPr>
          <p:cNvPr id="1719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“Software engineering is what happens to programming when you add time and other programmers”"/>
          <p:cNvSpPr txBox="1"/>
          <p:nvPr/>
        </p:nvSpPr>
        <p:spPr>
          <a:xfrm>
            <a:off x="3895114" y="4202771"/>
            <a:ext cx="16593772" cy="4219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spcBef>
                <a:spcPts val="3900"/>
              </a:spcBef>
              <a:defRPr sz="7800">
                <a:solidFill>
                  <a:srgbClr val="03A9F4"/>
                </a:solidFill>
              </a:defRPr>
            </a:pPr>
            <a:r>
              <a:t>“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Software engineering</a:t>
            </a:r>
            <a:r>
              <a:t> is what happens to programming when you add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time</a:t>
            </a:r>
            <a:r>
              <a:t> and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other programmers</a:t>
            </a:r>
            <a:r>
              <a:t>”</a:t>
            </a:r>
          </a:p>
        </p:txBody>
      </p:sp>
      <p:sp>
        <p:nvSpPr>
          <p:cNvPr id="279" name="Russ Cox"/>
          <p:cNvSpPr txBox="1"/>
          <p:nvPr/>
        </p:nvSpPr>
        <p:spPr>
          <a:xfrm>
            <a:off x="3895114" y="8506753"/>
            <a:ext cx="16593772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spcBef>
                <a:spcPts val="3900"/>
              </a:spcBef>
              <a:defRPr i="1" sz="5000">
                <a:solidFill>
                  <a:srgbClr val="1980F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Russ Cox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Apps written in go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Apps written in go</a:t>
            </a:r>
          </a:p>
        </p:txBody>
      </p:sp>
      <p:pic>
        <p:nvPicPr>
          <p:cNvPr id="1722" name="0_3i0MOCi2wHX607Jp.png" descr="0_3i0MOCi2wHX607J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2219" y="8238584"/>
            <a:ext cx="5583692" cy="2791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1_a-WTOYRFLAzdJeO9QZhqGA.png" descr="1_a-WTOYRFLAzdJeO9QZhqG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0985" y="5152151"/>
            <a:ext cx="6733332" cy="2774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4" name="1033px-Prometheus_software_logo.svg.png" descr="1033px-Prometheus_software_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62003" y="9124094"/>
            <a:ext cx="2115626" cy="209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5" name="58480a44cef1014c0b5e4917.png" descr="58480a44cef1014c0b5e49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88350" y="10030627"/>
            <a:ext cx="2350276" cy="228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6" name="41597205-a57442ea-73c4-11e8-9591-61f5c83c7e66.png" descr="41597205-a57442ea-73c4-11e8-9591-61f5c83c7e6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9868906">
            <a:off x="328495" y="10055098"/>
            <a:ext cx="6571581" cy="1861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7" name="aae024c8ad8c-Vault_VerticalLogo_FullColor.png" descr="aae024c8ad8c-Vault_VerticalLogo_FullColor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20215" y="9998536"/>
            <a:ext cx="3891941" cy="388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8" name="cockroach-labs.png" descr="cockroach-lab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95704" y="3519153"/>
            <a:ext cx="10722773" cy="1603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9" name="CoreOS.svg.png" descr="CoreOS.svg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66285" y="2688078"/>
            <a:ext cx="6096001" cy="2355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0" name="etcd-logo-png-transparent.png" descr="etcd-logo-png-transparent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746292">
            <a:off x="19871932" y="3852834"/>
            <a:ext cx="3708618" cy="1316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1" name="influx-regular-black.jpg" descr="influx-regular-black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24536" y="11682604"/>
            <a:ext cx="7944937" cy="1560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2" name="logo_deis.png" descr="logo_deis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830455" y="4798584"/>
            <a:ext cx="4380425" cy="268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3" name="nomad.png" descr="nomad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13564" y="7473712"/>
            <a:ext cx="2657438" cy="2657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4" name="Packer_VerticalLogo_FullColor.png" descr="Packer_VerticalLogo_FullColo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877989" y="5371856"/>
            <a:ext cx="4235883" cy="421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5" name="traefik.logo.bright@3x.png" descr="traefik.logo.bright@3x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1958617" y="10802733"/>
            <a:ext cx="1993312" cy="2277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6" name="vitess.png" descr="vitess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826301" y="8010992"/>
            <a:ext cx="2279769" cy="2115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7" name="docker.png" descr="docker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5160153" y="6015170"/>
            <a:ext cx="2115626" cy="2115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8" name="youtube.png" descr="youtube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1097071" y="6899361"/>
            <a:ext cx="2450347" cy="2450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14:warp dir="in"/>
      </p:transition>
    </mc:Choice>
    <mc:Fallback>
      <p:transition spd="fast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Things I wish go had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Things I wish go had</a:t>
            </a:r>
          </a:p>
        </p:txBody>
      </p:sp>
      <p:grpSp>
        <p:nvGrpSpPr>
          <p:cNvPr id="1744" name="Group"/>
          <p:cNvGrpSpPr/>
          <p:nvPr/>
        </p:nvGrpSpPr>
        <p:grpSpPr>
          <a:xfrm>
            <a:off x="1270000" y="2635150"/>
            <a:ext cx="3777638" cy="1765653"/>
            <a:chOff x="0" y="0"/>
            <a:chExt cx="3777637" cy="1765651"/>
          </a:xfrm>
        </p:grpSpPr>
        <p:sp>
          <p:nvSpPr>
            <p:cNvPr id="1741" name="Rectangle"/>
            <p:cNvSpPr/>
            <p:nvPr/>
          </p:nvSpPr>
          <p:spPr>
            <a:xfrm>
              <a:off x="1038" y="-1"/>
              <a:ext cx="377660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42" name="Generics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Generics</a:t>
              </a:r>
            </a:p>
          </p:txBody>
        </p:sp>
        <p:sp>
          <p:nvSpPr>
            <p:cNvPr id="1743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48" name="Group"/>
          <p:cNvGrpSpPr/>
          <p:nvPr/>
        </p:nvGrpSpPr>
        <p:grpSpPr>
          <a:xfrm>
            <a:off x="1270000" y="3949637"/>
            <a:ext cx="6352593" cy="1765653"/>
            <a:chOff x="0" y="0"/>
            <a:chExt cx="6352592" cy="1765651"/>
          </a:xfrm>
        </p:grpSpPr>
        <p:sp>
          <p:nvSpPr>
            <p:cNvPr id="1745" name="Rectangle"/>
            <p:cNvSpPr/>
            <p:nvPr/>
          </p:nvSpPr>
          <p:spPr>
            <a:xfrm>
              <a:off x="1038" y="-1"/>
              <a:ext cx="6351555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46" name="Better error handl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Better error handling</a:t>
              </a:r>
            </a:p>
          </p:txBody>
        </p:sp>
        <p:sp>
          <p:nvSpPr>
            <p:cNvPr id="1747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52" name="Group"/>
          <p:cNvGrpSpPr/>
          <p:nvPr/>
        </p:nvGrpSpPr>
        <p:grpSpPr>
          <a:xfrm>
            <a:off x="1270000" y="5264125"/>
            <a:ext cx="5463708" cy="1765653"/>
            <a:chOff x="0" y="0"/>
            <a:chExt cx="5463707" cy="1765651"/>
          </a:xfrm>
        </p:grpSpPr>
        <p:sp>
          <p:nvSpPr>
            <p:cNvPr id="1749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50" name="Ternary operator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Ternary operator</a:t>
              </a:r>
            </a:p>
          </p:txBody>
        </p:sp>
        <p:sp>
          <p:nvSpPr>
            <p:cNvPr id="1751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56" name="Group"/>
          <p:cNvGrpSpPr/>
          <p:nvPr/>
        </p:nvGrpSpPr>
        <p:grpSpPr>
          <a:xfrm>
            <a:off x="1270000" y="6578612"/>
            <a:ext cx="5463708" cy="1765653"/>
            <a:chOff x="0" y="0"/>
            <a:chExt cx="5463707" cy="1765651"/>
          </a:xfrm>
        </p:grpSpPr>
        <p:sp>
          <p:nvSpPr>
            <p:cNvPr id="1753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54" name="Filter,Map,Reduce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Filter,Map,Reduce</a:t>
              </a:r>
            </a:p>
          </p:txBody>
        </p:sp>
        <p:sp>
          <p:nvSpPr>
            <p:cNvPr id="1755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60" name="Group"/>
          <p:cNvGrpSpPr/>
          <p:nvPr/>
        </p:nvGrpSpPr>
        <p:grpSpPr>
          <a:xfrm>
            <a:off x="1270000" y="7893099"/>
            <a:ext cx="5463708" cy="1765653"/>
            <a:chOff x="0" y="0"/>
            <a:chExt cx="5463707" cy="1765651"/>
          </a:xfrm>
        </p:grpSpPr>
        <p:sp>
          <p:nvSpPr>
            <p:cNvPr id="1757" name="Rectangle"/>
            <p:cNvSpPr/>
            <p:nvPr/>
          </p:nvSpPr>
          <p:spPr>
            <a:xfrm>
              <a:off x="1038" y="-1"/>
              <a:ext cx="5462670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58" name="Struct spread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Struct spread</a:t>
              </a:r>
            </a:p>
          </p:txBody>
        </p:sp>
        <p:sp>
          <p:nvSpPr>
            <p:cNvPr id="1759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1761" name="revive.png" descr="rev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0" y="1905000"/>
            <a:ext cx="1270000" cy="11964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5" name="Group"/>
          <p:cNvGrpSpPr/>
          <p:nvPr/>
        </p:nvGrpSpPr>
        <p:grpSpPr>
          <a:xfrm>
            <a:off x="1270000" y="9207586"/>
            <a:ext cx="4924725" cy="1765653"/>
            <a:chOff x="0" y="0"/>
            <a:chExt cx="4924724" cy="1765651"/>
          </a:xfrm>
        </p:grpSpPr>
        <p:sp>
          <p:nvSpPr>
            <p:cNvPr id="1762" name="Rectangle"/>
            <p:cNvSpPr/>
            <p:nvPr/>
          </p:nvSpPr>
          <p:spPr>
            <a:xfrm>
              <a:off x="1038" y="-1"/>
              <a:ext cx="4923687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63" name="Go in gaming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Go in gaming</a:t>
              </a:r>
            </a:p>
          </p:txBody>
        </p:sp>
        <p:sp>
          <p:nvSpPr>
            <p:cNvPr id="1764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69" name="Group"/>
          <p:cNvGrpSpPr/>
          <p:nvPr/>
        </p:nvGrpSpPr>
        <p:grpSpPr>
          <a:xfrm>
            <a:off x="1270000" y="10575666"/>
            <a:ext cx="3465954" cy="1765653"/>
            <a:chOff x="0" y="0"/>
            <a:chExt cx="3465953" cy="1765651"/>
          </a:xfrm>
        </p:grpSpPr>
        <p:sp>
          <p:nvSpPr>
            <p:cNvPr id="1766" name="Rectangle"/>
            <p:cNvSpPr/>
            <p:nvPr/>
          </p:nvSpPr>
          <p:spPr>
            <a:xfrm>
              <a:off x="1038" y="-1"/>
              <a:ext cx="346491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67" name="Go in UI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Go in UI</a:t>
              </a:r>
            </a:p>
          </p:txBody>
        </p:sp>
        <p:sp>
          <p:nvSpPr>
            <p:cNvPr id="1768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1773" name="Group"/>
          <p:cNvGrpSpPr/>
          <p:nvPr/>
        </p:nvGrpSpPr>
        <p:grpSpPr>
          <a:xfrm>
            <a:off x="1270000" y="11943745"/>
            <a:ext cx="3465954" cy="1765653"/>
            <a:chOff x="0" y="0"/>
            <a:chExt cx="3465953" cy="1765651"/>
          </a:xfrm>
        </p:grpSpPr>
        <p:sp>
          <p:nvSpPr>
            <p:cNvPr id="1770" name="Rectangle"/>
            <p:cNvSpPr/>
            <p:nvPr/>
          </p:nvSpPr>
          <p:spPr>
            <a:xfrm>
              <a:off x="1038" y="-1"/>
              <a:ext cx="3464916" cy="991305"/>
            </a:xfrm>
            <a:prstGeom prst="rect">
              <a:avLst/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71" name="Go in AI"/>
            <p:cNvSpPr/>
            <p:nvPr/>
          </p:nvSpPr>
          <p:spPr>
            <a:xfrm>
              <a:off x="906570" y="495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Go in AI</a:t>
              </a:r>
            </a:p>
          </p:txBody>
        </p:sp>
        <p:sp>
          <p:nvSpPr>
            <p:cNvPr id="1772" name="Rectangle"/>
            <p:cNvSpPr/>
            <p:nvPr/>
          </p:nvSpPr>
          <p:spPr>
            <a:xfrm>
              <a:off x="0" y="0"/>
              <a:ext cx="530148" cy="991304"/>
            </a:xfrm>
            <a:prstGeom prst="rect">
              <a:avLst/>
            </a:prstGeom>
            <a:solidFill>
              <a:srgbClr val="4FC3F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4" grpId="1"/>
      <p:bldP build="whole" bldLvl="1" animBg="1" rev="0" advAuto="0" spid="1760" grpId="5"/>
      <p:bldP build="whole" bldLvl="1" animBg="1" rev="0" advAuto="0" spid="1773" grpId="8"/>
      <p:bldP build="whole" bldLvl="1" animBg="1" rev="0" advAuto="0" spid="1769" grpId="7"/>
      <p:bldP build="whole" bldLvl="1" animBg="1" rev="0" advAuto="0" spid="1765" grpId="6"/>
      <p:bldP build="whole" bldLvl="1" animBg="1" rev="0" advAuto="0" spid="1756" grpId="4"/>
      <p:bldP build="whole" bldLvl="1" animBg="1" rev="0" advAuto="0" spid="1752" grpId="3"/>
      <p:bldP build="whole" bldLvl="1" animBg="1" rev="0" advAuto="0" spid="1748" grpId="2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Resources"/>
          <p:cNvSpPr txBox="1"/>
          <p:nvPr>
            <p:ph type="title"/>
          </p:nvPr>
        </p:nvSpPr>
        <p:spPr>
          <a:xfrm>
            <a:off x="7888303" y="1143000"/>
            <a:ext cx="8607394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Resources</a:t>
            </a:r>
          </a:p>
        </p:txBody>
      </p:sp>
      <p:pic>
        <p:nvPicPr>
          <p:cNvPr id="1776" name="books.png" descr="boo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3102" y="2599324"/>
            <a:ext cx="4817796" cy="4817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7" name="github-logo.png" descr="github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57307" y="8214741"/>
            <a:ext cx="1491748" cy="14917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30000"/>
              </a:srgbClr>
            </a:outerShdw>
          </a:effectLst>
        </p:spPr>
      </p:pic>
      <p:pic>
        <p:nvPicPr>
          <p:cNvPr id="1778" name="revive.png" descr="revi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1319" y="7943601"/>
            <a:ext cx="2159001" cy="2034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1" name="Group"/>
          <p:cNvGrpSpPr/>
          <p:nvPr/>
        </p:nvGrpSpPr>
        <p:grpSpPr>
          <a:xfrm>
            <a:off x="1547322" y="10504064"/>
            <a:ext cx="6466995" cy="2420493"/>
            <a:chOff x="0" y="0"/>
            <a:chExt cx="6466994" cy="2420492"/>
          </a:xfrm>
        </p:grpSpPr>
        <p:sp>
          <p:nvSpPr>
            <p:cNvPr id="1779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80" name="A tour of Go"/>
            <p:cNvSpPr txBox="1"/>
            <p:nvPr/>
          </p:nvSpPr>
          <p:spPr>
            <a:xfrm>
              <a:off x="701329" y="618108"/>
              <a:ext cx="5064336" cy="1184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b="1" sz="60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 tour of Go</a:t>
              </a:r>
            </a:p>
          </p:txBody>
        </p:sp>
      </p:grpSp>
      <p:pic>
        <p:nvPicPr>
          <p:cNvPr id="1782" name="youtube.png" descr="youtub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92468" y="8061084"/>
            <a:ext cx="1799063" cy="17990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25400" dir="5400000">
              <a:srgbClr val="000000">
                <a:alpha val="20000"/>
              </a:srgbClr>
            </a:outerShdw>
          </a:effectLst>
        </p:spPr>
      </p:pic>
      <p:grpSp>
        <p:nvGrpSpPr>
          <p:cNvPr id="1785" name="Group"/>
          <p:cNvGrpSpPr/>
          <p:nvPr/>
        </p:nvGrpSpPr>
        <p:grpSpPr>
          <a:xfrm>
            <a:off x="8958502" y="10504064"/>
            <a:ext cx="6466995" cy="2420493"/>
            <a:chOff x="0" y="0"/>
            <a:chExt cx="6466994" cy="2420492"/>
          </a:xfrm>
        </p:grpSpPr>
        <p:sp>
          <p:nvSpPr>
            <p:cNvPr id="1783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84" name="GopherTuts"/>
            <p:cNvSpPr txBox="1"/>
            <p:nvPr/>
          </p:nvSpPr>
          <p:spPr>
            <a:xfrm>
              <a:off x="701330" y="618108"/>
              <a:ext cx="5064336" cy="1184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b="1" sz="60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GopherTuts</a:t>
              </a:r>
            </a:p>
          </p:txBody>
        </p:sp>
      </p:grpSp>
      <p:grpSp>
        <p:nvGrpSpPr>
          <p:cNvPr id="1788" name="Group"/>
          <p:cNvGrpSpPr/>
          <p:nvPr/>
        </p:nvGrpSpPr>
        <p:grpSpPr>
          <a:xfrm>
            <a:off x="16369684" y="10504064"/>
            <a:ext cx="6466995" cy="2420493"/>
            <a:chOff x="0" y="0"/>
            <a:chExt cx="6466994" cy="2420492"/>
          </a:xfrm>
        </p:grpSpPr>
        <p:sp>
          <p:nvSpPr>
            <p:cNvPr id="1786" name="Rounded Rectangle"/>
            <p:cNvSpPr/>
            <p:nvPr/>
          </p:nvSpPr>
          <p:spPr>
            <a:xfrm>
              <a:off x="0" y="0"/>
              <a:ext cx="6466995" cy="2420493"/>
            </a:xfrm>
            <a:prstGeom prst="roundRect">
              <a:avLst>
                <a:gd name="adj" fmla="val 7870"/>
              </a:avLst>
            </a:prstGeom>
            <a:solidFill>
              <a:srgbClr val="03A9F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87" name="steevehook  /mdc19"/>
            <p:cNvSpPr txBox="1"/>
            <p:nvPr/>
          </p:nvSpPr>
          <p:spPr>
            <a:xfrm>
              <a:off x="701330" y="97408"/>
              <a:ext cx="5064336" cy="2225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ctr">
                <a:defRPr b="1" sz="60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steevehook  /mdc19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6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6" dur="6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5" dur="6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8" grpId="6"/>
      <p:bldP build="whole" bldLvl="1" animBg="1" rev="0" advAuto="0" spid="1778" grpId="1"/>
      <p:bldP build="whole" bldLvl="1" animBg="1" rev="0" advAuto="0" spid="1777" grpId="5"/>
      <p:bldP build="whole" bldLvl="1" animBg="1" rev="0" advAuto="0" spid="1781" grpId="2"/>
      <p:bldP build="whole" bldLvl="1" animBg="1" rev="0" advAuto="0" spid="1782" grpId="3"/>
      <p:bldP build="whole" bldLvl="1" animBg="1" rev="0" advAuto="0" spid="1785" grpId="4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“We don’t stop playing because we get old, We get old because we stop playing”"/>
          <p:cNvSpPr txBox="1"/>
          <p:nvPr/>
        </p:nvSpPr>
        <p:spPr>
          <a:xfrm>
            <a:off x="2574588" y="4655321"/>
            <a:ext cx="19234825" cy="286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spcBef>
                <a:spcPts val="3900"/>
              </a:spcBef>
              <a:defRPr sz="7800">
                <a:solidFill>
                  <a:srgbClr val="03A9F4"/>
                </a:solidFill>
              </a:defRPr>
            </a:pPr>
            <a:r>
              <a:t>“We don’t stop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playing</a:t>
            </a:r>
            <a:r>
              <a:t> because we get old, We get old because we stop playing”</a:t>
            </a:r>
          </a:p>
        </p:txBody>
      </p:sp>
      <p:sp>
        <p:nvSpPr>
          <p:cNvPr id="1791" name="George Bernard Shaw"/>
          <p:cNvSpPr txBox="1"/>
          <p:nvPr/>
        </p:nvSpPr>
        <p:spPr>
          <a:xfrm>
            <a:off x="2574587" y="8041503"/>
            <a:ext cx="19234825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spcBef>
                <a:spcPts val="3900"/>
              </a:spcBef>
              <a:defRPr i="1" sz="5000">
                <a:solidFill>
                  <a:srgbClr val="1980F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George Bernard Shaw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Stopwatch"/>
          <p:cNvSpPr/>
          <p:nvPr/>
        </p:nvSpPr>
        <p:spPr>
          <a:xfrm>
            <a:off x="11239500" y="6128755"/>
            <a:ext cx="1905000" cy="2189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63" y="0"/>
                </a:moveTo>
                <a:cubicBezTo>
                  <a:pt x="8820" y="0"/>
                  <a:pt x="8701" y="104"/>
                  <a:pt x="8701" y="228"/>
                </a:cubicBezTo>
                <a:lnTo>
                  <a:pt x="8701" y="1247"/>
                </a:lnTo>
                <a:cubicBezTo>
                  <a:pt x="8701" y="1372"/>
                  <a:pt x="8820" y="1475"/>
                  <a:pt x="8963" y="1475"/>
                </a:cubicBezTo>
                <a:lnTo>
                  <a:pt x="10018" y="1475"/>
                </a:lnTo>
                <a:lnTo>
                  <a:pt x="10018" y="2831"/>
                </a:lnTo>
                <a:cubicBezTo>
                  <a:pt x="4413" y="3182"/>
                  <a:pt x="0" y="7243"/>
                  <a:pt x="0" y="12202"/>
                </a:cubicBezTo>
                <a:cubicBezTo>
                  <a:pt x="0" y="17392"/>
                  <a:pt x="4835" y="21600"/>
                  <a:pt x="10800" y="21600"/>
                </a:cubicBezTo>
                <a:cubicBezTo>
                  <a:pt x="16765" y="21600"/>
                  <a:pt x="21600" y="17392"/>
                  <a:pt x="21600" y="12202"/>
                </a:cubicBezTo>
                <a:cubicBezTo>
                  <a:pt x="21600" y="9658"/>
                  <a:pt x="20440" y="7352"/>
                  <a:pt x="18553" y="5661"/>
                </a:cubicBezTo>
                <a:cubicBezTo>
                  <a:pt x="18627" y="5629"/>
                  <a:pt x="18695" y="5586"/>
                  <a:pt x="18751" y="5521"/>
                </a:cubicBezTo>
                <a:lnTo>
                  <a:pt x="19168" y="5018"/>
                </a:lnTo>
                <a:cubicBezTo>
                  <a:pt x="19335" y="4813"/>
                  <a:pt x="19285" y="4526"/>
                  <a:pt x="19049" y="4380"/>
                </a:cubicBezTo>
                <a:lnTo>
                  <a:pt x="17267" y="3268"/>
                </a:lnTo>
                <a:cubicBezTo>
                  <a:pt x="17031" y="3122"/>
                  <a:pt x="16703" y="3165"/>
                  <a:pt x="16536" y="3371"/>
                </a:cubicBezTo>
                <a:lnTo>
                  <a:pt x="16119" y="3874"/>
                </a:lnTo>
                <a:cubicBezTo>
                  <a:pt x="16088" y="3912"/>
                  <a:pt x="16069" y="3949"/>
                  <a:pt x="16051" y="3992"/>
                </a:cubicBezTo>
                <a:cubicBezTo>
                  <a:pt x="14710" y="3344"/>
                  <a:pt x="13201" y="2933"/>
                  <a:pt x="11588" y="2831"/>
                </a:cubicBezTo>
                <a:lnTo>
                  <a:pt x="11588" y="1475"/>
                </a:lnTo>
                <a:lnTo>
                  <a:pt x="12643" y="1475"/>
                </a:lnTo>
                <a:cubicBezTo>
                  <a:pt x="12785" y="1475"/>
                  <a:pt x="12905" y="1372"/>
                  <a:pt x="12905" y="1247"/>
                </a:cubicBezTo>
                <a:lnTo>
                  <a:pt x="12905" y="228"/>
                </a:lnTo>
                <a:cubicBezTo>
                  <a:pt x="12905" y="104"/>
                  <a:pt x="12785" y="0"/>
                  <a:pt x="12643" y="0"/>
                </a:cubicBezTo>
                <a:lnTo>
                  <a:pt x="8963" y="0"/>
                </a:lnTo>
                <a:close/>
                <a:moveTo>
                  <a:pt x="10800" y="5666"/>
                </a:moveTo>
                <a:cubicBezTo>
                  <a:pt x="11234" y="5666"/>
                  <a:pt x="11587" y="5973"/>
                  <a:pt x="11588" y="6352"/>
                </a:cubicBezTo>
                <a:lnTo>
                  <a:pt x="11588" y="12202"/>
                </a:lnTo>
                <a:cubicBezTo>
                  <a:pt x="11588" y="12580"/>
                  <a:pt x="11234" y="12887"/>
                  <a:pt x="10800" y="12887"/>
                </a:cubicBezTo>
                <a:cubicBezTo>
                  <a:pt x="10366" y="12887"/>
                  <a:pt x="10013" y="12580"/>
                  <a:pt x="10013" y="12202"/>
                </a:cubicBezTo>
                <a:lnTo>
                  <a:pt x="10013" y="6352"/>
                </a:lnTo>
                <a:cubicBezTo>
                  <a:pt x="10013" y="5973"/>
                  <a:pt x="10366" y="5666"/>
                  <a:pt x="10800" y="5666"/>
                </a:cubicBezTo>
                <a:close/>
              </a:path>
            </a:pathLst>
          </a:custGeom>
          <a:solidFill>
            <a:srgbClr val="66C2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94" name="DEMO"/>
          <p:cNvSpPr txBox="1"/>
          <p:nvPr/>
        </p:nvSpPr>
        <p:spPr>
          <a:xfrm>
            <a:off x="10176682" y="4010538"/>
            <a:ext cx="4030637" cy="2316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16000">
                <a:solidFill>
                  <a:srgbClr val="66C2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32" presetID="23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4" grpId="1"/>
      <p:bldP build="whole" bldLvl="1" animBg="1" rev="0" advAuto="0" spid="1793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ill your company invest in go?"/>
          <p:cNvSpPr txBox="1"/>
          <p:nvPr>
            <p:ph type="title"/>
          </p:nvPr>
        </p:nvSpPr>
        <p:spPr>
          <a:xfrm>
            <a:off x="4350601" y="1143000"/>
            <a:ext cx="15682798" cy="1320362"/>
          </a:xfrm>
          <a:prstGeom prst="rect">
            <a:avLst/>
          </a:prstGeom>
        </p:spPr>
        <p:txBody>
          <a:bodyPr/>
          <a:lstStyle>
            <a:lvl1pPr algn="ctr" defTabSz="755808">
              <a:defRPr sz="9200">
                <a:solidFill>
                  <a:srgbClr val="66C2FF"/>
                </a:solidFill>
              </a:defRPr>
            </a:lvl1pPr>
          </a:lstStyle>
          <a:p>
            <a:pPr/>
            <a:r>
              <a:t>will your company invest in go?</a:t>
            </a:r>
          </a:p>
        </p:txBody>
      </p:sp>
      <p:pic>
        <p:nvPicPr>
          <p:cNvPr id="282" name="group.png" descr="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5889" y="6642100"/>
            <a:ext cx="2540001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alarm-clock.png" descr="alarm-clo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8110" y="6642100"/>
            <a:ext cx="2540001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budget.png" descr="budg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0" y="6642100"/>
            <a:ext cx="2540000" cy="254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Class="entr" nodeType="after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2"/>
      <p:bldP build="whole" bldLvl="1" animBg="1" rev="0" advAuto="0" spid="282" grpId="3"/>
      <p:bldP build="whole" bldLvl="1" animBg="1" rev="0" advAuto="0" spid="28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